
<file path=[Content_Types].xml><?xml version="1.0" encoding="utf-8"?>
<Types xmlns="http://schemas.openxmlformats.org/package/2006/content-types">
  <Default Extension="xml" ContentType="application/xml"/>
  <Default Extension="mp4" ContentType="video/mp4"/>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1" r:id="rId1"/>
  </p:sldMasterIdLst>
  <p:notesMasterIdLst>
    <p:notesMasterId r:id="rId36"/>
  </p:notesMasterIdLst>
  <p:sldIdLst>
    <p:sldId id="256" r:id="rId2"/>
    <p:sldId id="257" r:id="rId3"/>
    <p:sldId id="258" r:id="rId4"/>
    <p:sldId id="259" r:id="rId5"/>
    <p:sldId id="260" r:id="rId6"/>
    <p:sldId id="261" r:id="rId7"/>
    <p:sldId id="262" r:id="rId8"/>
    <p:sldId id="263" r:id="rId9"/>
    <p:sldId id="287" r:id="rId10"/>
    <p:sldId id="288" r:id="rId11"/>
    <p:sldId id="289" r:id="rId12"/>
    <p:sldId id="290" r:id="rId13"/>
    <p:sldId id="291" r:id="rId14"/>
    <p:sldId id="292" r:id="rId15"/>
    <p:sldId id="293" r:id="rId16"/>
    <p:sldId id="271" r:id="rId17"/>
    <p:sldId id="264" r:id="rId18"/>
    <p:sldId id="265" r:id="rId19"/>
    <p:sldId id="278" r:id="rId20"/>
    <p:sldId id="279" r:id="rId21"/>
    <p:sldId id="280" r:id="rId22"/>
    <p:sldId id="281" r:id="rId23"/>
    <p:sldId id="266" r:id="rId24"/>
    <p:sldId id="274" r:id="rId25"/>
    <p:sldId id="275" r:id="rId26"/>
    <p:sldId id="276" r:id="rId27"/>
    <p:sldId id="277" r:id="rId28"/>
    <p:sldId id="267" r:id="rId29"/>
    <p:sldId id="284" r:id="rId30"/>
    <p:sldId id="268" r:id="rId31"/>
    <p:sldId id="282" r:id="rId32"/>
    <p:sldId id="285" r:id="rId33"/>
    <p:sldId id="269" r:id="rId34"/>
    <p:sldId id="270"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2314"/>
    <p:restoredTop sz="90204" autoAdjust="0"/>
  </p:normalViewPr>
  <p:slideViewPr>
    <p:cSldViewPr snapToGrid="0" snapToObjects="1">
      <p:cViewPr varScale="1">
        <p:scale>
          <a:sx n="85" d="100"/>
          <a:sy n="85" d="100"/>
        </p:scale>
        <p:origin x="200" y="280"/>
      </p:cViewPr>
      <p:guideLst/>
    </p:cSldViewPr>
  </p:slideViewPr>
  <p:notesTextViewPr>
    <p:cViewPr>
      <p:scale>
        <a:sx n="1" d="1"/>
        <a:sy n="1" d="1"/>
      </p:scale>
      <p:origin x="0" y="0"/>
    </p:cViewPr>
  </p:notesTextViewPr>
  <p:notesViewPr>
    <p:cSldViewPr snapToGrid="0" snapToObjects="1">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vi-V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851F41-2383-F040-A6C9-D744A5120FB1}" type="datetimeFigureOut">
              <a:rPr lang="vi-VN" smtClean="0"/>
              <a:t>16/12/2015</a:t>
            </a:fld>
            <a:endParaRPr lang="vi-V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vi-V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vi-V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vi-V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D86B7B-6723-0040-AA98-D78003B07A06}" type="slidenum">
              <a:rPr lang="vi-VN" smtClean="0"/>
              <a:t>‹#›</a:t>
            </a:fld>
            <a:endParaRPr lang="vi-VN"/>
          </a:p>
        </p:txBody>
      </p:sp>
    </p:spTree>
    <p:extLst>
      <p:ext uri="{BB962C8B-B14F-4D97-AF65-F5344CB8AC3E}">
        <p14:creationId xmlns:p14="http://schemas.microsoft.com/office/powerpoint/2010/main" val="11151500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Mô</a:t>
            </a:r>
            <a:r>
              <a:rPr lang="vi-VN" baseline="0" dirty="0" smtClean="0"/>
              <a:t> hình và phương thức trong công nghệ phần mềm để đưa ra cấu trúc với mục tiêu làm cho phần mềm hoạt động có hệ thống, ổn định và thành công.</a:t>
            </a:r>
          </a:p>
          <a:p>
            <a:r>
              <a:rPr lang="vi-VN" baseline="0" dirty="0" smtClean="0"/>
              <a:t>Mô hình cung cấp một cách tiếp cận để giải quyết một vấn đề nào đó hoặc xây dựng và phân tích các đối tượng của phần mềm.</a:t>
            </a:r>
          </a:p>
          <a:p>
            <a:r>
              <a:rPr lang="vi-VN" baseline="0" dirty="0" smtClean="0"/>
              <a:t>Phương thức cung cấp sự tiếp cận có hệ thống đến đặc tả, thiết kế, xây dựng, quá trình kiểm tra, kiểm thử, xác minh của phần mềm và các sản phẩm liên quan đến phần mềm.</a:t>
            </a:r>
            <a:endParaRPr lang="vi-VN" dirty="0"/>
          </a:p>
        </p:txBody>
      </p:sp>
      <p:sp>
        <p:nvSpPr>
          <p:cNvPr id="4" name="Slide Number Placeholder 3"/>
          <p:cNvSpPr>
            <a:spLocks noGrp="1"/>
          </p:cNvSpPr>
          <p:nvPr>
            <p:ph type="sldNum" sz="quarter" idx="10"/>
          </p:nvPr>
        </p:nvSpPr>
        <p:spPr/>
        <p:txBody>
          <a:bodyPr/>
          <a:lstStyle/>
          <a:p>
            <a:fld id="{B4D86B7B-6723-0040-AA98-D78003B07A06}" type="slidenum">
              <a:rPr lang="vi-VN" smtClean="0"/>
              <a:t>1</a:t>
            </a:fld>
            <a:endParaRPr lang="vi-VN"/>
          </a:p>
        </p:txBody>
      </p:sp>
    </p:spTree>
    <p:extLst>
      <p:ext uri="{BB962C8B-B14F-4D97-AF65-F5344CB8AC3E}">
        <p14:creationId xmlns:p14="http://schemas.microsoft.com/office/powerpoint/2010/main" val="12367332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As software is being developed, managed, maintained, or extended,</a:t>
            </a:r>
          </a:p>
          <a:p>
            <a:r>
              <a:rPr lang="en-US" smtClean="0"/>
              <a:t>Use of traceability typically improves the manage-</a:t>
            </a:r>
          </a:p>
          <a:p>
            <a:r>
              <a:rPr lang="en-US" smtClean="0"/>
              <a:t>ment of software work products and software pro-</a:t>
            </a:r>
          </a:p>
          <a:p>
            <a:r>
              <a:rPr lang="en-US" smtClean="0"/>
              <a:t>cess quality; it also provides assurances to stake-</a:t>
            </a:r>
          </a:p>
          <a:p>
            <a:r>
              <a:rPr lang="en-US" smtClean="0"/>
              <a:t>holders that all requirements have been satisfied.</a:t>
            </a:r>
          </a:p>
          <a:p>
            <a:r>
              <a:rPr lang="en-US" smtClean="0"/>
              <a:t>Traceability enables change analysis once the soft-</a:t>
            </a:r>
          </a:p>
          <a:p>
            <a:r>
              <a:rPr lang="en-US" smtClean="0"/>
              <a:t>ware is developed and released, since relationships</a:t>
            </a:r>
          </a:p>
          <a:p>
            <a:r>
              <a:rPr lang="en-US" smtClean="0"/>
              <a:t>to software work products can easily be traversed</a:t>
            </a:r>
          </a:p>
          <a:p>
            <a:r>
              <a:rPr lang="en-US" smtClean="0"/>
              <a:t>to assess change impact. Modeling tools typically</a:t>
            </a:r>
          </a:p>
          <a:p>
            <a:r>
              <a:rPr lang="en-US" smtClean="0"/>
              <a:t>provide some automated or manual means to spec-</a:t>
            </a:r>
          </a:p>
          <a:p>
            <a:r>
              <a:rPr lang="en-US" smtClean="0"/>
              <a:t>ify and manage traceability links between require-</a:t>
            </a:r>
          </a:p>
          <a:p>
            <a:r>
              <a:rPr lang="en-US" smtClean="0"/>
              <a:t>ments, design, code, and/or test entities as may be</a:t>
            </a:r>
          </a:p>
          <a:p>
            <a:r>
              <a:rPr lang="en-US" smtClean="0"/>
              <a:t>represented in the models and other software work</a:t>
            </a:r>
          </a:p>
          <a:p>
            <a:r>
              <a:rPr lang="en-US" smtClean="0"/>
              <a:t>products.</a:t>
            </a:r>
            <a:endParaRPr lang="en-US"/>
          </a:p>
        </p:txBody>
      </p:sp>
      <p:sp>
        <p:nvSpPr>
          <p:cNvPr id="4" name="Slide Number Placeholder 3"/>
          <p:cNvSpPr>
            <a:spLocks noGrp="1"/>
          </p:cNvSpPr>
          <p:nvPr>
            <p:ph type="sldNum" sz="quarter" idx="10"/>
          </p:nvPr>
        </p:nvSpPr>
        <p:spPr/>
        <p:txBody>
          <a:bodyPr/>
          <a:lstStyle/>
          <a:p>
            <a:fld id="{CEAB1B9B-EDCF-4F5C-A08B-0DAB4A79C740}" type="slidenum">
              <a:rPr lang="en-US" smtClean="0"/>
              <a:t>14</a:t>
            </a:fld>
            <a:endParaRPr lang="en-US"/>
          </a:p>
        </p:txBody>
      </p:sp>
    </p:spTree>
    <p:extLst>
      <p:ext uri="{BB962C8B-B14F-4D97-AF65-F5344CB8AC3E}">
        <p14:creationId xmlns:p14="http://schemas.microsoft.com/office/powerpoint/2010/main" val="17945319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a:t>
            </a:r>
          </a:p>
          <a:p>
            <a:r>
              <a:rPr lang="en-US" smtClean="0"/>
              <a:t>may also be important for some software applica-</a:t>
            </a:r>
          </a:p>
          <a:p>
            <a:r>
              <a:rPr lang="en-US" smtClean="0"/>
              <a:t>tions to examine interactions between the com-</a:t>
            </a:r>
          </a:p>
          <a:p>
            <a:r>
              <a:rPr lang="en-US" smtClean="0"/>
              <a:t>puter software application and the user interface</a:t>
            </a:r>
          </a:p>
          <a:p>
            <a:r>
              <a:rPr lang="en-US" smtClean="0"/>
              <a:t>software. Some software modeling environments</a:t>
            </a:r>
          </a:p>
          <a:p>
            <a:r>
              <a:rPr lang="en-US" smtClean="0"/>
              <a:t>provide simulation facilities to study aspects of</a:t>
            </a:r>
          </a:p>
          <a:p>
            <a:r>
              <a:rPr lang="en-US" smtClean="0"/>
              <a:t>the dynamic behavior of modeled software. Step-</a:t>
            </a:r>
          </a:p>
          <a:p>
            <a:r>
              <a:rPr lang="en-US" smtClean="0"/>
              <a:t>ping through the simulation provides an analysis</a:t>
            </a:r>
          </a:p>
          <a:p>
            <a:r>
              <a:rPr lang="en-US" smtClean="0"/>
              <a:t>option for the software engineer to review the</a:t>
            </a:r>
          </a:p>
          <a:p>
            <a:r>
              <a:rPr lang="en-US" smtClean="0"/>
              <a:t>interaction design and verify that the different</a:t>
            </a:r>
          </a:p>
          <a:p>
            <a:r>
              <a:rPr lang="en-US" smtClean="0"/>
              <a:t>parts of the software work together to provide the</a:t>
            </a:r>
          </a:p>
          <a:p>
            <a:r>
              <a:rPr lang="en-US" smtClean="0"/>
              <a:t>intended functions.</a:t>
            </a:r>
          </a:p>
          <a:p>
            <a:endParaRPr lang="en-US"/>
          </a:p>
        </p:txBody>
      </p:sp>
      <p:sp>
        <p:nvSpPr>
          <p:cNvPr id="4" name="Slide Number Placeholder 3"/>
          <p:cNvSpPr>
            <a:spLocks noGrp="1"/>
          </p:cNvSpPr>
          <p:nvPr>
            <p:ph type="sldNum" sz="quarter" idx="10"/>
          </p:nvPr>
        </p:nvSpPr>
        <p:spPr/>
        <p:txBody>
          <a:bodyPr/>
          <a:lstStyle/>
          <a:p>
            <a:fld id="{CEAB1B9B-EDCF-4F5C-A08B-0DAB4A79C740}" type="slidenum">
              <a:rPr lang="en-US" smtClean="0"/>
              <a:t>15</a:t>
            </a:fld>
            <a:endParaRPr lang="en-US"/>
          </a:p>
        </p:txBody>
      </p:sp>
    </p:spTree>
    <p:extLst>
      <p:ext uri="{BB962C8B-B14F-4D97-AF65-F5344CB8AC3E}">
        <p14:creationId xmlns:p14="http://schemas.microsoft.com/office/powerpoint/2010/main" val="16380845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Software engineering methods provide an organized and systematic approach to developing software for a target computer. There are numerous methods from which to choose, and it is important for the software engineer to choose an appropriate method or methods for the software development task at hand; this choice can have a dramatic effect on the success of the software project. Use of these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software engineering methods coupled with people of the right skill set and tools enable the software engineers to visualize the details of the software and ultimately transform the representation into a</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working set of code and data.</a:t>
            </a:r>
            <a:br>
              <a:rPr lang="en-US" sz="1200" i="0" kern="1200" dirty="0" smtClean="0">
                <a:solidFill>
                  <a:schemeClr val="tx1"/>
                </a:solidFill>
                <a:effectLst/>
                <a:latin typeface="+mn-lt"/>
                <a:ea typeface="+mn-ea"/>
                <a:cs typeface="+mn-cs"/>
              </a:rPr>
            </a:br>
            <a:endParaRPr lang="vi-VN" dirty="0"/>
          </a:p>
        </p:txBody>
      </p:sp>
      <p:sp>
        <p:nvSpPr>
          <p:cNvPr id="4" name="Slide Number Placeholder 3"/>
          <p:cNvSpPr>
            <a:spLocks noGrp="1"/>
          </p:cNvSpPr>
          <p:nvPr>
            <p:ph type="sldNum" sz="quarter" idx="10"/>
          </p:nvPr>
        </p:nvSpPr>
        <p:spPr/>
        <p:txBody>
          <a:bodyPr/>
          <a:lstStyle/>
          <a:p>
            <a:fld id="{B4D86B7B-6723-0040-AA98-D78003B07A06}" type="slidenum">
              <a:rPr lang="vi-VN" smtClean="0"/>
              <a:t>16</a:t>
            </a:fld>
            <a:endParaRPr lang="vi-VN"/>
          </a:p>
        </p:txBody>
      </p:sp>
    </p:spTree>
    <p:extLst>
      <p:ext uri="{BB962C8B-B14F-4D97-AF65-F5344CB8AC3E}">
        <p14:creationId xmlns:p14="http://schemas.microsoft.com/office/powerpoint/2010/main" val="1906990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Heuristic methods are those experience-based software engineering methods that have been and are fairly widely practiced in the software industry. This topic area contains three broad discussion categories: structured analysis and design methods, data modeling methods, and </a:t>
            </a:r>
            <a:r>
              <a:rPr lang="en-US" sz="1200" i="0" kern="1200" dirty="0" err="1" smtClean="0">
                <a:solidFill>
                  <a:schemeClr val="tx1"/>
                </a:solidFill>
                <a:effectLst/>
                <a:latin typeface="+mn-lt"/>
                <a:ea typeface="+mn-ea"/>
                <a:cs typeface="+mn-cs"/>
              </a:rPr>
              <a:t>objectoriented</a:t>
            </a:r>
            <a:r>
              <a:rPr lang="en-US" sz="1200" i="0" kern="1200" dirty="0" smtClean="0">
                <a:solidFill>
                  <a:schemeClr val="tx1"/>
                </a:solidFill>
                <a:effectLst/>
                <a:latin typeface="+mn-lt"/>
                <a:ea typeface="+mn-ea"/>
                <a:cs typeface="+mn-cs"/>
              </a:rPr>
              <a:t> analysis and design methods.</a:t>
            </a:r>
          </a:p>
          <a:p>
            <a:r>
              <a:rPr lang="en-US" sz="1200" i="0" kern="1200" dirty="0" smtClean="0">
                <a:solidFill>
                  <a:schemeClr val="tx1"/>
                </a:solidFill>
                <a:effectLst/>
                <a:latin typeface="+mn-lt"/>
                <a:ea typeface="+mn-ea"/>
                <a:cs typeface="+mn-cs"/>
              </a:rPr>
              <a:t>Formal methods are software engineering methods used to specify, develop, and verify the software through application of a rigorous mathematically based notation and language. Through use of a specification language, the software model can be checked for consistency (in other words, lack of ambiguity), completeness, and correctness in a systematic and automated or semi-automated</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fashion. </a:t>
            </a:r>
          </a:p>
          <a:p>
            <a:r>
              <a:rPr lang="en-US" sz="1200" i="0" kern="1200" dirty="0" smtClean="0">
                <a:solidFill>
                  <a:schemeClr val="tx1"/>
                </a:solidFill>
                <a:effectLst/>
                <a:latin typeface="+mn-lt"/>
                <a:ea typeface="+mn-ea"/>
                <a:cs typeface="+mn-cs"/>
              </a:rPr>
              <a:t>Software prototyping is an activity that generally creates incomplete or minimally functional versions of a software application, usually for trying out specific new features, soliciting feedback on software requirements or user interfaces, further exploring software requirements, software design, or implementation options, and/or gaining some other useful insight into the software. The software engineer selects a prototyping method to understand the least understood aspects or components of the software first; this approach is in contrast with other software engineering methods that usually begin  development with the most understood portions first. Typically, the prototyped product does not become the final software product without extensive development rework or refactoring.</a:t>
            </a:r>
          </a:p>
          <a:p>
            <a:r>
              <a:rPr lang="en-US" sz="1200" i="0" kern="1200" dirty="0" smtClean="0">
                <a:solidFill>
                  <a:schemeClr val="tx1"/>
                </a:solidFill>
                <a:effectLst/>
                <a:latin typeface="+mn-lt"/>
                <a:ea typeface="+mn-ea"/>
                <a:cs typeface="+mn-cs"/>
              </a:rPr>
              <a:t>Agile methods were born in the 1990s from the need to reduce the apparent large overhead associated with heavyweight, plan-based methods used in large-scale software-development projects. Agile methods are considered lightweight methods in that they are characterized by short, iterative development cycles, self-organizing teams, simpler designs, code refactoring, test-driven development,  frequent customer involvement, and an emphasis on creating a demonstrable working product with each development cycle.</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17</a:t>
            </a:fld>
            <a:endParaRPr lang="vi-VN"/>
          </a:p>
        </p:txBody>
      </p:sp>
    </p:spTree>
    <p:extLst>
      <p:ext uri="{BB962C8B-B14F-4D97-AF65-F5344CB8AC3E}">
        <p14:creationId xmlns:p14="http://schemas.microsoft.com/office/powerpoint/2010/main" val="40571703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Structured Analysis and Design Methods</a:t>
            </a:r>
            <a:r>
              <a:rPr lang="en-US" sz="1200" i="0" kern="1200" dirty="0" smtClean="0">
                <a:solidFill>
                  <a:schemeClr val="tx1"/>
                </a:solidFill>
                <a:effectLst/>
                <a:latin typeface="+mn-lt"/>
                <a:ea typeface="+mn-ea"/>
                <a:cs typeface="+mn-cs"/>
              </a:rPr>
              <a:t>: The software model is developed primarily from a functional or behavioral viewpoint, starting from a high-level view of the software (including data and control elements) and then progressively decomposing or refining the model components through increasingly detailed designs. The detailed design eventually converges to very specific details or specifications of the software that must be coded (by hand, automatically generated, or both), built, tested, and verified.</a:t>
            </a:r>
          </a:p>
          <a:p>
            <a:r>
              <a:rPr lang="en-US" sz="1200" i="1" kern="1200" dirty="0" smtClean="0">
                <a:solidFill>
                  <a:schemeClr val="tx1"/>
                </a:solidFill>
                <a:effectLst/>
                <a:latin typeface="+mn-lt"/>
                <a:ea typeface="+mn-ea"/>
                <a:cs typeface="+mn-cs"/>
              </a:rPr>
              <a:t>Data Modeling Methods</a:t>
            </a:r>
            <a:r>
              <a:rPr lang="en-US" sz="1200" i="0" kern="1200" dirty="0" smtClean="0">
                <a:solidFill>
                  <a:schemeClr val="tx1"/>
                </a:solidFill>
                <a:effectLst/>
                <a:latin typeface="+mn-lt"/>
                <a:ea typeface="+mn-ea"/>
                <a:cs typeface="+mn-cs"/>
              </a:rPr>
              <a:t>: The data model is constructed from the viewpoint of the data or information used. Data tables and relationships define the data models. This data modeling method is used primarily for defining and analyzing data requirements supporting database designs or data repositories typically found in business software, where data is actively managed as a business systems resource or asset.</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Object-Oriented Analysis and Design Methods</a:t>
            </a:r>
            <a:r>
              <a:rPr lang="en-US" sz="1200" i="0" kern="1200" dirty="0" smtClean="0">
                <a:solidFill>
                  <a:schemeClr val="tx1"/>
                </a:solidFill>
                <a:effectLst/>
                <a:latin typeface="+mn-lt"/>
                <a:ea typeface="+mn-ea"/>
                <a:cs typeface="+mn-cs"/>
              </a:rPr>
              <a:t>: The object-oriented model is represented as a collection of objects that encapsulate data and relationships and interact with other objects through methods. Objects may be real-world items or virtual items. The software model is constructed using diagrams to constitute selected views of the software. Progressive refinement of the software models leads to a detailed design. The detailed design is then either evolved through successive iteration or transformed (using some mechanism) into the implementation view of the model, where the code and packaging approach for eventual software product release and deployment is expressed.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18</a:t>
            </a:fld>
            <a:endParaRPr lang="vi-VN"/>
          </a:p>
        </p:txBody>
      </p:sp>
    </p:spTree>
    <p:extLst>
      <p:ext uri="{BB962C8B-B14F-4D97-AF65-F5344CB8AC3E}">
        <p14:creationId xmlns:p14="http://schemas.microsoft.com/office/powerpoint/2010/main" val="15539611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Structured Analysis and Design Methods</a:t>
            </a:r>
            <a:r>
              <a:rPr lang="en-US" sz="1200" i="0" kern="1200" dirty="0" smtClean="0">
                <a:solidFill>
                  <a:schemeClr val="tx1"/>
                </a:solidFill>
                <a:effectLst/>
                <a:latin typeface="+mn-lt"/>
                <a:ea typeface="+mn-ea"/>
                <a:cs typeface="+mn-cs"/>
              </a:rPr>
              <a:t>: The software model is developed primarily from a functional or behavioral viewpoint, starting from a high-level view of the software (including data and control elements) and then progressively decomposing or refining the model components through increasingly detailed designs. The detailed design eventually converges to very specific details or specifications of the software that must be coded (by hand, automatically generated, or both), built, tested, and verified.</a:t>
            </a:r>
          </a:p>
          <a:p>
            <a:r>
              <a:rPr lang="en-US" sz="1200" i="1" kern="1200" dirty="0" smtClean="0">
                <a:solidFill>
                  <a:schemeClr val="tx1"/>
                </a:solidFill>
                <a:effectLst/>
                <a:latin typeface="+mn-lt"/>
                <a:ea typeface="+mn-ea"/>
                <a:cs typeface="+mn-cs"/>
              </a:rPr>
              <a:t>Data Modeling Methods</a:t>
            </a:r>
            <a:r>
              <a:rPr lang="en-US" sz="1200" i="0" kern="1200" dirty="0" smtClean="0">
                <a:solidFill>
                  <a:schemeClr val="tx1"/>
                </a:solidFill>
                <a:effectLst/>
                <a:latin typeface="+mn-lt"/>
                <a:ea typeface="+mn-ea"/>
                <a:cs typeface="+mn-cs"/>
              </a:rPr>
              <a:t>: The data model is constructed from the viewpoint of the data or information used. Data tables and relationships define the data models. This data modeling method is used primarily for defining and analyzing data requirements supporting database designs or data repositories typically found in business software, where data is actively managed as a business systems resource or asset.</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Object-Oriented Analysis and Design Methods</a:t>
            </a:r>
            <a:r>
              <a:rPr lang="en-US" sz="1200" i="0" kern="1200" dirty="0" smtClean="0">
                <a:solidFill>
                  <a:schemeClr val="tx1"/>
                </a:solidFill>
                <a:effectLst/>
                <a:latin typeface="+mn-lt"/>
                <a:ea typeface="+mn-ea"/>
                <a:cs typeface="+mn-cs"/>
              </a:rPr>
              <a:t>: The object-oriented model is represented as a collection of objects that encapsulate data and relationships and interact with other objects through methods. Objects may be real-world items or virtual items. The software model is constructed using diagrams to constitute selected views of the software. Progressive refinement of the software models leads to a detailed design. The detailed design is then either evolved through successive iteration or transformed (using some mechanism) into the implementation view of the model, where the code and packaging approach for eventual software product release and deployment is expressed.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19</a:t>
            </a:fld>
            <a:endParaRPr lang="vi-VN"/>
          </a:p>
        </p:txBody>
      </p:sp>
    </p:spTree>
    <p:extLst>
      <p:ext uri="{BB962C8B-B14F-4D97-AF65-F5344CB8AC3E}">
        <p14:creationId xmlns:p14="http://schemas.microsoft.com/office/powerpoint/2010/main" val="29863762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Structured Analysis and Design Methods</a:t>
            </a:r>
            <a:r>
              <a:rPr lang="en-US" sz="1200" i="0" kern="1200" dirty="0" smtClean="0">
                <a:solidFill>
                  <a:schemeClr val="tx1"/>
                </a:solidFill>
                <a:effectLst/>
                <a:latin typeface="+mn-lt"/>
                <a:ea typeface="+mn-ea"/>
                <a:cs typeface="+mn-cs"/>
              </a:rPr>
              <a:t>: The software model is developed primarily from a functional or behavioral viewpoint, starting from a high-level view of the software (including data and control elements) and then progressively decomposing or refining the model components through increasingly detailed designs. The detailed design eventually converges to very specific details or specifications of the software that must be coded (by hand, automatically generated, or both), built, tested, and verified.</a:t>
            </a:r>
          </a:p>
          <a:p>
            <a:r>
              <a:rPr lang="en-US" sz="1200" i="1" kern="1200" dirty="0" smtClean="0">
                <a:solidFill>
                  <a:schemeClr val="tx1"/>
                </a:solidFill>
                <a:effectLst/>
                <a:latin typeface="+mn-lt"/>
                <a:ea typeface="+mn-ea"/>
                <a:cs typeface="+mn-cs"/>
              </a:rPr>
              <a:t>Data Modeling Methods</a:t>
            </a:r>
            <a:r>
              <a:rPr lang="en-US" sz="1200" i="0" kern="1200" dirty="0" smtClean="0">
                <a:solidFill>
                  <a:schemeClr val="tx1"/>
                </a:solidFill>
                <a:effectLst/>
                <a:latin typeface="+mn-lt"/>
                <a:ea typeface="+mn-ea"/>
                <a:cs typeface="+mn-cs"/>
              </a:rPr>
              <a:t>: The data model is constructed from the viewpoint of the data or information used. Data tables and relationships define the data models. This data modeling method is used primarily for defining and analyzing data requirements supporting database designs or data repositories typically found in business software, where data is actively managed as a business systems resource or asset.</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Object-Oriented Analysis and Design Methods</a:t>
            </a:r>
            <a:r>
              <a:rPr lang="en-US" sz="1200" i="0" kern="1200" dirty="0" smtClean="0">
                <a:solidFill>
                  <a:schemeClr val="tx1"/>
                </a:solidFill>
                <a:effectLst/>
                <a:latin typeface="+mn-lt"/>
                <a:ea typeface="+mn-ea"/>
                <a:cs typeface="+mn-cs"/>
              </a:rPr>
              <a:t>: The object-oriented model is represented as a collection of objects that encapsulate data and relationships and interact with other objects through methods. Objects may be real-world items or virtual items. The software model is constructed using diagrams to constitute selected views of the software. Progressive refinement of the software models leads to a detailed design. The detailed design is then either evolved through successive iteration or transformed (using some mechanism) into the implementation view of the model, where the code and packaging approach for eventual software product release and deployment is expressed.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20</a:t>
            </a:fld>
            <a:endParaRPr lang="vi-VN"/>
          </a:p>
        </p:txBody>
      </p:sp>
    </p:spTree>
    <p:extLst>
      <p:ext uri="{BB962C8B-B14F-4D97-AF65-F5344CB8AC3E}">
        <p14:creationId xmlns:p14="http://schemas.microsoft.com/office/powerpoint/2010/main" val="7866116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Structured Analysis and Design Methods</a:t>
            </a:r>
            <a:r>
              <a:rPr lang="en-US" sz="1200" i="0" kern="1200" dirty="0" smtClean="0">
                <a:solidFill>
                  <a:schemeClr val="tx1"/>
                </a:solidFill>
                <a:effectLst/>
                <a:latin typeface="+mn-lt"/>
                <a:ea typeface="+mn-ea"/>
                <a:cs typeface="+mn-cs"/>
              </a:rPr>
              <a:t>: The software model is developed primarily from a functional or behavioral viewpoint, starting from a high-level view of the software (including data and control elements) and then progressively decomposing or refining the model components through increasingly detailed designs. The detailed design eventually converges to very specific details or specifications of the software that must be coded (by hand, automatically generated, or both), built, tested, and verified.</a:t>
            </a:r>
          </a:p>
          <a:p>
            <a:r>
              <a:rPr lang="en-US" sz="1200" i="1" kern="1200" dirty="0" smtClean="0">
                <a:solidFill>
                  <a:schemeClr val="tx1"/>
                </a:solidFill>
                <a:effectLst/>
                <a:latin typeface="+mn-lt"/>
                <a:ea typeface="+mn-ea"/>
                <a:cs typeface="+mn-cs"/>
              </a:rPr>
              <a:t>Data Modeling Methods</a:t>
            </a:r>
            <a:r>
              <a:rPr lang="en-US" sz="1200" i="0" kern="1200" dirty="0" smtClean="0">
                <a:solidFill>
                  <a:schemeClr val="tx1"/>
                </a:solidFill>
                <a:effectLst/>
                <a:latin typeface="+mn-lt"/>
                <a:ea typeface="+mn-ea"/>
                <a:cs typeface="+mn-cs"/>
              </a:rPr>
              <a:t>: The data model is constructed from the viewpoint of the data or information used. Data tables and relationships define the data models. This data modeling method is used primarily for defining and analyzing data requirements supporting database designs or data repositories typically found in business software, where data is actively managed as a business systems resource or asset.</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Object-Oriented Analysis and Design Methods</a:t>
            </a:r>
            <a:r>
              <a:rPr lang="en-US" sz="1200" i="0" kern="1200" dirty="0" smtClean="0">
                <a:solidFill>
                  <a:schemeClr val="tx1"/>
                </a:solidFill>
                <a:effectLst/>
                <a:latin typeface="+mn-lt"/>
                <a:ea typeface="+mn-ea"/>
                <a:cs typeface="+mn-cs"/>
              </a:rPr>
              <a:t>: The object-oriented model is represented as a collection of objects that encapsulate data and relationships and interact with other objects through methods. Objects may be real-world items or virtual items. The software model is constructed using diagrams to constitute selected views of the software. Progressive refinement of the software models leads to a detailed design. The detailed design is then either evolved through successive iteration or transformed (using some mechanism) into the implementation view of the model, where the code and packaging approach for eventual software product release and deployment is expressed.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21</a:t>
            </a:fld>
            <a:endParaRPr lang="vi-VN"/>
          </a:p>
        </p:txBody>
      </p:sp>
    </p:spTree>
    <p:extLst>
      <p:ext uri="{BB962C8B-B14F-4D97-AF65-F5344CB8AC3E}">
        <p14:creationId xmlns:p14="http://schemas.microsoft.com/office/powerpoint/2010/main" val="40007163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Structured Analysis and Design Methods</a:t>
            </a:r>
            <a:r>
              <a:rPr lang="en-US" sz="1200" i="0" kern="1200" dirty="0" smtClean="0">
                <a:solidFill>
                  <a:schemeClr val="tx1"/>
                </a:solidFill>
                <a:effectLst/>
                <a:latin typeface="+mn-lt"/>
                <a:ea typeface="+mn-ea"/>
                <a:cs typeface="+mn-cs"/>
              </a:rPr>
              <a:t>: The software model is developed primarily from a functional or behavioral viewpoint, starting from a high-level view of the software (including data and control elements) and then progressively decomposing or refining the model components through increasingly detailed designs. The detailed design eventually converges to very specific details or specifications of the software that must be coded (by hand, automatically generated, or both), built, tested, and verified.</a:t>
            </a:r>
          </a:p>
          <a:p>
            <a:r>
              <a:rPr lang="en-US" sz="1200" i="1" kern="1200" dirty="0" smtClean="0">
                <a:solidFill>
                  <a:schemeClr val="tx1"/>
                </a:solidFill>
                <a:effectLst/>
                <a:latin typeface="+mn-lt"/>
                <a:ea typeface="+mn-ea"/>
                <a:cs typeface="+mn-cs"/>
              </a:rPr>
              <a:t>Data Modeling Methods</a:t>
            </a:r>
            <a:r>
              <a:rPr lang="en-US" sz="1200" i="0" kern="1200" dirty="0" smtClean="0">
                <a:solidFill>
                  <a:schemeClr val="tx1"/>
                </a:solidFill>
                <a:effectLst/>
                <a:latin typeface="+mn-lt"/>
                <a:ea typeface="+mn-ea"/>
                <a:cs typeface="+mn-cs"/>
              </a:rPr>
              <a:t>: The data model is constructed from the viewpoint of the data or information used. Data tables and relationships define the data models. This data modeling method is used primarily for defining and analyzing data requirements supporting database designs or data repositories typically found in business software, where data is actively managed as a business systems resource or asset.</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Object-Oriented Analysis and Design Methods</a:t>
            </a:r>
            <a:r>
              <a:rPr lang="en-US" sz="1200" i="0" kern="1200" dirty="0" smtClean="0">
                <a:solidFill>
                  <a:schemeClr val="tx1"/>
                </a:solidFill>
                <a:effectLst/>
                <a:latin typeface="+mn-lt"/>
                <a:ea typeface="+mn-ea"/>
                <a:cs typeface="+mn-cs"/>
              </a:rPr>
              <a:t>: The object-oriented model is represented as a collection of objects that encapsulate data and relationships and interact with other objects through methods. Objects may be real-world items or virtual items. The software model is constructed using diagrams to constitute selected views of the software. Progressive refinement of the software models leads to a detailed design. The detailed design is then either evolved through successive iteration or transformed (using some mechanism) into the implementation view of the model, where the code and packaging approach for eventual software product release and deployment is expressed.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22</a:t>
            </a:fld>
            <a:endParaRPr lang="vi-VN"/>
          </a:p>
        </p:txBody>
      </p:sp>
    </p:spTree>
    <p:extLst>
      <p:ext uri="{BB962C8B-B14F-4D97-AF65-F5344CB8AC3E}">
        <p14:creationId xmlns:p14="http://schemas.microsoft.com/office/powerpoint/2010/main" val="35850281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Specification Languages</a:t>
            </a:r>
            <a:r>
              <a:rPr lang="en-US" sz="1200" i="0" kern="1200" dirty="0" smtClean="0">
                <a:solidFill>
                  <a:schemeClr val="tx1"/>
                </a:solidFill>
                <a:effectLst/>
                <a:latin typeface="+mn-lt"/>
                <a:ea typeface="+mn-ea"/>
                <a:cs typeface="+mn-cs"/>
              </a:rPr>
              <a:t>: Specification languages provide the mathematical basis for a formal method; specification languages are formal, higher level computer languages (in other words, not a classic  3rd Generation Language (3GL) programming language) used during the software specification, requirements analysis, and/ or design stages to describe specific input/output behavior. Specification languages are not directly executable languages; they are typically comprised of a notation and syntax, semantics for use of the notation, and a set of allowed relations for objects. </a:t>
            </a:r>
          </a:p>
          <a:p>
            <a:r>
              <a:rPr lang="en-US" sz="1200" i="1" kern="1200" dirty="0" smtClean="0">
                <a:solidFill>
                  <a:schemeClr val="tx1"/>
                </a:solidFill>
                <a:effectLst/>
                <a:latin typeface="+mn-lt"/>
                <a:ea typeface="+mn-ea"/>
                <a:cs typeface="+mn-cs"/>
              </a:rPr>
              <a:t>Program Refinement and Derivation</a:t>
            </a:r>
            <a:r>
              <a:rPr lang="en-US" sz="1200" i="0" kern="1200" dirty="0" smtClean="0">
                <a:solidFill>
                  <a:schemeClr val="tx1"/>
                </a:solidFill>
                <a:effectLst/>
                <a:latin typeface="+mn-lt"/>
                <a:ea typeface="+mn-ea"/>
                <a:cs typeface="+mn-cs"/>
              </a:rPr>
              <a:t>: Program refinement is the process of creating a lower level (or more detailed) specification using a series of transformations. It is through successive transformations that the software engineer derives an executable representation of a program. Specifications may be refined, adding details until the model can be formulated in a 3GL programming language or in</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an executable portion of the chosen specification language. This specification refinement is made possible by defining specifications with precise semantic properties; the specifications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must set out not only the relationships between entities but also the exact runtime meanings of those relationships and operations</a:t>
            </a:r>
          </a:p>
          <a:p>
            <a:r>
              <a:rPr lang="en-US" sz="1200" i="1" kern="1200" dirty="0" smtClean="0">
                <a:solidFill>
                  <a:schemeClr val="tx1"/>
                </a:solidFill>
                <a:effectLst/>
                <a:latin typeface="+mn-lt"/>
                <a:ea typeface="+mn-ea"/>
                <a:cs typeface="+mn-cs"/>
              </a:rPr>
              <a:t>Formal Verification</a:t>
            </a:r>
            <a:r>
              <a:rPr lang="en-US" sz="1200" i="0" kern="1200" dirty="0" smtClean="0">
                <a:solidFill>
                  <a:schemeClr val="tx1"/>
                </a:solidFill>
                <a:effectLst/>
                <a:latin typeface="+mn-lt"/>
                <a:ea typeface="+mn-ea"/>
                <a:cs typeface="+mn-cs"/>
              </a:rPr>
              <a:t>: Model checking is a formal verification method; it typically involves performing a state-space exploration or reachability analysis to demonstrate that the represented software design has or preserves certain model properties of interest. An example of model checking is an analysis that verifies correct program behavior under all possible interleaving of event or message arrivals. The use of formal verification requires a rigorously specified model of the software and its operational environment; this model often takes the form of a finite state machine or other formally defined automaton.</a:t>
            </a:r>
            <a:br>
              <a:rPr lang="en-US" sz="1200" i="0" kern="1200" dirty="0" smtClean="0">
                <a:solidFill>
                  <a:schemeClr val="tx1"/>
                </a:solidFill>
                <a:effectLst/>
                <a:latin typeface="+mn-lt"/>
                <a:ea typeface="+mn-ea"/>
                <a:cs typeface="+mn-cs"/>
              </a:rPr>
            </a:br>
            <a:r>
              <a:rPr lang="en-US" sz="1200" i="1" kern="1200" dirty="0" smtClean="0">
                <a:solidFill>
                  <a:schemeClr val="tx1"/>
                </a:solidFill>
                <a:effectLst/>
                <a:latin typeface="+mn-lt"/>
                <a:ea typeface="+mn-ea"/>
                <a:cs typeface="+mn-cs"/>
              </a:rPr>
              <a:t>Logical Inference</a:t>
            </a:r>
            <a:r>
              <a:rPr lang="en-US" sz="1200" i="0" kern="1200" dirty="0" smtClean="0">
                <a:solidFill>
                  <a:schemeClr val="tx1"/>
                </a:solidFill>
                <a:effectLst/>
                <a:latin typeface="+mn-lt"/>
                <a:ea typeface="+mn-ea"/>
                <a:cs typeface="+mn-cs"/>
              </a:rPr>
              <a:t>: Logical inference is a method of designing software that involves specifying preconditions and </a:t>
            </a:r>
            <a:r>
              <a:rPr lang="en-US" sz="1200" i="0" kern="1200" dirty="0" err="1" smtClean="0">
                <a:solidFill>
                  <a:schemeClr val="tx1"/>
                </a:solidFill>
                <a:effectLst/>
                <a:latin typeface="+mn-lt"/>
                <a:ea typeface="+mn-ea"/>
                <a:cs typeface="+mn-cs"/>
              </a:rPr>
              <a:t>postconditions</a:t>
            </a:r>
            <a:r>
              <a:rPr lang="en-US" sz="1200" i="0" kern="1200" dirty="0" smtClean="0">
                <a:solidFill>
                  <a:schemeClr val="tx1"/>
                </a:solidFill>
                <a:effectLst/>
                <a:latin typeface="+mn-lt"/>
                <a:ea typeface="+mn-ea"/>
                <a:cs typeface="+mn-cs"/>
              </a:rPr>
              <a:t> around each significant block of the design, and—using mathematical logic—developing the proof that those preconditions and </a:t>
            </a:r>
            <a:r>
              <a:rPr lang="en-US" sz="1200" i="0" kern="1200" dirty="0" err="1" smtClean="0">
                <a:solidFill>
                  <a:schemeClr val="tx1"/>
                </a:solidFill>
                <a:effectLst/>
                <a:latin typeface="+mn-lt"/>
                <a:ea typeface="+mn-ea"/>
                <a:cs typeface="+mn-cs"/>
              </a:rPr>
              <a:t>postconditions</a:t>
            </a:r>
            <a:r>
              <a:rPr lang="en-US" sz="1200" i="0" kern="1200" dirty="0" smtClean="0">
                <a:solidFill>
                  <a:schemeClr val="tx1"/>
                </a:solidFill>
                <a:effectLst/>
                <a:latin typeface="+mn-lt"/>
                <a:ea typeface="+mn-ea"/>
                <a:cs typeface="+mn-cs"/>
              </a:rPr>
              <a:t> must hold under all inputs. This provides a way for the software engineer to predict software behavior without having to execute the software. Some Integrated Development Environments (IDEs) include ways to represent these proofs along with the design or code.</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23</a:t>
            </a:fld>
            <a:endParaRPr lang="vi-VN"/>
          </a:p>
        </p:txBody>
      </p:sp>
    </p:spTree>
    <p:extLst>
      <p:ext uri="{BB962C8B-B14F-4D97-AF65-F5344CB8AC3E}">
        <p14:creationId xmlns:p14="http://schemas.microsoft.com/office/powerpoint/2010/main" val="2215946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Mô</a:t>
            </a:r>
            <a:r>
              <a:rPr lang="vi-VN" baseline="0" dirty="0" smtClean="0"/>
              <a:t> hình hóa phần mềm là cách để giúp những kỹ sư phát triển phần mềm có thể hiểu và trao đổi các khía cạnh về phần mềm với những người liên quan. Những ng liên quan có thể là ng sử dụng, người mua sản phẩn, người cung cấp, dever, engineer,...</a:t>
            </a:r>
          </a:p>
          <a:p>
            <a:r>
              <a:rPr lang="vi-VN" baseline="0" dirty="0" smtClean="0"/>
              <a:t>Có rất nhiều ngôn ngữ, kĩ thuật, công cụ để mô hình. </a:t>
            </a:r>
            <a:r>
              <a:rPr lang="en-US" baseline="0" dirty="0" smtClean="0"/>
              <a:t>N</a:t>
            </a:r>
            <a:r>
              <a:rPr lang="vi-VN" baseline="0" dirty="0" smtClean="0"/>
              <a:t>hưng tự chung lại chúng đều có những khai niệm mô hình hóa chung. Cụ thể sẽ tìm hiểu kĩ hơn</a:t>
            </a:r>
            <a:endParaRPr lang="vi-VN" dirty="0"/>
          </a:p>
        </p:txBody>
      </p:sp>
      <p:sp>
        <p:nvSpPr>
          <p:cNvPr id="4" name="Slide Number Placeholder 3"/>
          <p:cNvSpPr>
            <a:spLocks noGrp="1"/>
          </p:cNvSpPr>
          <p:nvPr>
            <p:ph type="sldNum" sz="quarter" idx="10"/>
          </p:nvPr>
        </p:nvSpPr>
        <p:spPr/>
        <p:txBody>
          <a:bodyPr/>
          <a:lstStyle/>
          <a:p>
            <a:fld id="{B4D86B7B-6723-0040-AA98-D78003B07A06}" type="slidenum">
              <a:rPr lang="vi-VN" smtClean="0"/>
              <a:t>3</a:t>
            </a:fld>
            <a:endParaRPr lang="vi-VN"/>
          </a:p>
        </p:txBody>
      </p:sp>
    </p:spTree>
    <p:extLst>
      <p:ext uri="{BB962C8B-B14F-4D97-AF65-F5344CB8AC3E}">
        <p14:creationId xmlns:p14="http://schemas.microsoft.com/office/powerpoint/2010/main" val="14887286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24</a:t>
            </a:fld>
            <a:endParaRPr lang="vi-VN"/>
          </a:p>
        </p:txBody>
      </p:sp>
    </p:spTree>
    <p:extLst>
      <p:ext uri="{BB962C8B-B14F-4D97-AF65-F5344CB8AC3E}">
        <p14:creationId xmlns:p14="http://schemas.microsoft.com/office/powerpoint/2010/main" val="14214764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25</a:t>
            </a:fld>
            <a:endParaRPr lang="vi-VN"/>
          </a:p>
        </p:txBody>
      </p:sp>
    </p:spTree>
    <p:extLst>
      <p:ext uri="{BB962C8B-B14F-4D97-AF65-F5344CB8AC3E}">
        <p14:creationId xmlns:p14="http://schemas.microsoft.com/office/powerpoint/2010/main" val="37547900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26</a:t>
            </a:fld>
            <a:endParaRPr lang="vi-VN"/>
          </a:p>
        </p:txBody>
      </p:sp>
    </p:spTree>
    <p:extLst>
      <p:ext uri="{BB962C8B-B14F-4D97-AF65-F5344CB8AC3E}">
        <p14:creationId xmlns:p14="http://schemas.microsoft.com/office/powerpoint/2010/main" val="27664165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27</a:t>
            </a:fld>
            <a:endParaRPr lang="vi-VN"/>
          </a:p>
        </p:txBody>
      </p:sp>
    </p:spTree>
    <p:extLst>
      <p:ext uri="{BB962C8B-B14F-4D97-AF65-F5344CB8AC3E}">
        <p14:creationId xmlns:p14="http://schemas.microsoft.com/office/powerpoint/2010/main" val="255621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The style chosen is based on the type of results the project needs, the quality of the results needed, and the urgency of the results.</a:t>
            </a:r>
          </a:p>
          <a:p>
            <a:r>
              <a:rPr lang="en-US" sz="1200" i="1" kern="1200" dirty="0" smtClean="0">
                <a:solidFill>
                  <a:schemeClr val="tx1"/>
                </a:solidFill>
                <a:effectLst/>
                <a:latin typeface="+mn-lt"/>
                <a:ea typeface="+mn-ea"/>
                <a:cs typeface="+mn-cs"/>
              </a:rPr>
              <a:t>Prototyping Evaluation Techniques</a:t>
            </a:r>
            <a:r>
              <a:rPr lang="en-US" sz="1200" i="0" kern="1200" dirty="0" smtClean="0">
                <a:solidFill>
                  <a:schemeClr val="tx1"/>
                </a:solidFill>
                <a:effectLst/>
                <a:latin typeface="+mn-lt"/>
                <a:ea typeface="+mn-ea"/>
                <a:cs typeface="+mn-cs"/>
              </a:rPr>
              <a:t>: A prototype may be used or evaluated in a number of ways by the software engineer or other project stakeholders, driven primarily by the underlying reasons that led to prototype development in the first place. Prototypes may be evaluated or tested against the actual implemented software or against a target set of requirements (for example, a requirements prototype); the prototype may also serve as a model for a future software development effort (for example, as in a user interface specification).</a:t>
            </a: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28</a:t>
            </a:fld>
            <a:endParaRPr lang="vi-VN"/>
          </a:p>
        </p:txBody>
      </p:sp>
    </p:spTree>
    <p:extLst>
      <p:ext uri="{BB962C8B-B14F-4D97-AF65-F5344CB8AC3E}">
        <p14:creationId xmlns:p14="http://schemas.microsoft.com/office/powerpoint/2010/main" val="28927566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29</a:t>
            </a:fld>
            <a:endParaRPr lang="vi-VN"/>
          </a:p>
        </p:txBody>
      </p:sp>
    </p:spTree>
    <p:extLst>
      <p:ext uri="{BB962C8B-B14F-4D97-AF65-F5344CB8AC3E}">
        <p14:creationId xmlns:p14="http://schemas.microsoft.com/office/powerpoint/2010/main" val="6162247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B4D86B7B-6723-0040-AA98-D78003B07A06}" type="slidenum">
              <a:rPr lang="vi-VN" smtClean="0"/>
              <a:t>30</a:t>
            </a:fld>
            <a:endParaRPr lang="vi-VN"/>
          </a:p>
        </p:txBody>
      </p:sp>
    </p:spTree>
    <p:extLst>
      <p:ext uri="{BB962C8B-B14F-4D97-AF65-F5344CB8AC3E}">
        <p14:creationId xmlns:p14="http://schemas.microsoft.com/office/powerpoint/2010/main" val="3845630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XP</a:t>
            </a:r>
            <a:r>
              <a:rPr lang="en-US" sz="1200" i="0" kern="1200" dirty="0" smtClean="0">
                <a:solidFill>
                  <a:schemeClr val="tx1"/>
                </a:solidFill>
                <a:effectLst/>
                <a:latin typeface="+mn-lt"/>
                <a:ea typeface="+mn-ea"/>
                <a:cs typeface="+mn-cs"/>
              </a:rPr>
              <a:t>: This approach uses stories or scenarios for requirements, develops tests first, has direct customer involvement on the team (typically defining acceptance tests), uses pair programming, and provides for continuous code refactoring and integration. Stories are decomposed into tasks, prioritized, estimated, developed, and tested. Each increment of software is tested with automated and manual tests; an increment may be released frequently, such as every couple of weeks or so.</a:t>
            </a:r>
          </a:p>
        </p:txBody>
      </p:sp>
      <p:sp>
        <p:nvSpPr>
          <p:cNvPr id="4" name="Slide Number Placeholder 3"/>
          <p:cNvSpPr>
            <a:spLocks noGrp="1"/>
          </p:cNvSpPr>
          <p:nvPr>
            <p:ph type="sldNum" sz="quarter" idx="10"/>
          </p:nvPr>
        </p:nvSpPr>
        <p:spPr/>
        <p:txBody>
          <a:bodyPr/>
          <a:lstStyle/>
          <a:p>
            <a:fld id="{B4D86B7B-6723-0040-AA98-D78003B07A06}" type="slidenum">
              <a:rPr lang="vi-VN" smtClean="0"/>
              <a:t>31</a:t>
            </a:fld>
            <a:endParaRPr lang="vi-VN"/>
          </a:p>
        </p:txBody>
      </p:sp>
    </p:spTree>
    <p:extLst>
      <p:ext uri="{BB962C8B-B14F-4D97-AF65-F5344CB8AC3E}">
        <p14:creationId xmlns:p14="http://schemas.microsoft.com/office/powerpoint/2010/main" val="30014984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1" kern="1200" dirty="0" smtClean="0">
                <a:solidFill>
                  <a:schemeClr val="tx1"/>
                </a:solidFill>
                <a:effectLst/>
                <a:latin typeface="+mn-lt"/>
                <a:ea typeface="+mn-ea"/>
                <a:cs typeface="+mn-cs"/>
              </a:rPr>
              <a:t>FDD: </a:t>
            </a:r>
            <a:r>
              <a:rPr lang="en-US" sz="1200" i="0" kern="1200" dirty="0" smtClean="0">
                <a:solidFill>
                  <a:schemeClr val="tx1"/>
                </a:solidFill>
                <a:effectLst/>
                <a:latin typeface="+mn-lt"/>
                <a:ea typeface="+mn-ea"/>
                <a:cs typeface="+mn-cs"/>
              </a:rPr>
              <a:t>This is a model-driven, short, iterative software development approach using a five-phase process: </a:t>
            </a:r>
          </a:p>
          <a:p>
            <a:r>
              <a:rPr lang="en-US" sz="1200" i="0" kern="1200" dirty="0" smtClean="0">
                <a:solidFill>
                  <a:schemeClr val="tx1"/>
                </a:solidFill>
                <a:effectLst/>
                <a:latin typeface="+mn-lt"/>
                <a:ea typeface="+mn-ea"/>
                <a:cs typeface="+mn-cs"/>
              </a:rPr>
              <a:t>(1) develop a product model to scope the breadth of the domain, </a:t>
            </a:r>
          </a:p>
          <a:p>
            <a:r>
              <a:rPr lang="en-US" sz="1200" i="0" kern="1200" dirty="0" smtClean="0">
                <a:solidFill>
                  <a:schemeClr val="tx1"/>
                </a:solidFill>
                <a:effectLst/>
                <a:latin typeface="+mn-lt"/>
                <a:ea typeface="+mn-ea"/>
                <a:cs typeface="+mn-cs"/>
              </a:rPr>
              <a:t>(2) create the list of needs or features, </a:t>
            </a:r>
          </a:p>
          <a:p>
            <a:r>
              <a:rPr lang="en-US" sz="1200" i="0" kern="1200" dirty="0" smtClean="0">
                <a:solidFill>
                  <a:schemeClr val="tx1"/>
                </a:solidFill>
                <a:effectLst/>
                <a:latin typeface="+mn-lt"/>
                <a:ea typeface="+mn-ea"/>
                <a:cs typeface="+mn-cs"/>
              </a:rPr>
              <a:t>(3) Build the feature development plan, </a:t>
            </a:r>
          </a:p>
          <a:p>
            <a:r>
              <a:rPr lang="en-US" sz="1200" i="0" kern="1200" dirty="0" smtClean="0">
                <a:solidFill>
                  <a:schemeClr val="tx1"/>
                </a:solidFill>
                <a:effectLst/>
                <a:latin typeface="+mn-lt"/>
                <a:ea typeface="+mn-ea"/>
                <a:cs typeface="+mn-cs"/>
              </a:rPr>
              <a:t>(4) Develop designs for iteration-specific features, and </a:t>
            </a:r>
          </a:p>
          <a:p>
            <a:r>
              <a:rPr lang="en-US" sz="1200" i="0" kern="1200" dirty="0" smtClean="0">
                <a:solidFill>
                  <a:schemeClr val="tx1"/>
                </a:solidFill>
                <a:effectLst/>
                <a:latin typeface="+mn-lt"/>
                <a:ea typeface="+mn-ea"/>
                <a:cs typeface="+mn-cs"/>
              </a:rPr>
              <a:t>(5) code, test, and then integrate the features. </a:t>
            </a:r>
          </a:p>
          <a:p>
            <a:r>
              <a:rPr lang="en-US" sz="1200" i="0" kern="1200" dirty="0" smtClean="0">
                <a:solidFill>
                  <a:schemeClr val="tx1"/>
                </a:solidFill>
                <a:effectLst/>
                <a:latin typeface="+mn-lt"/>
                <a:ea typeface="+mn-ea"/>
                <a:cs typeface="+mn-cs"/>
              </a:rPr>
              <a:t>FDD is similar to an incremental software development approach; it is also similar to XP, except that code ownership is assigned to individuals rather than the team. </a:t>
            </a:r>
          </a:p>
          <a:p>
            <a:r>
              <a:rPr lang="en-US" sz="1200" i="0" kern="1200" dirty="0" smtClean="0">
                <a:solidFill>
                  <a:schemeClr val="tx1"/>
                </a:solidFill>
                <a:effectLst/>
                <a:latin typeface="+mn-lt"/>
                <a:ea typeface="+mn-ea"/>
                <a:cs typeface="+mn-cs"/>
              </a:rPr>
              <a:t>FDD emphasizes an overall architectural approach to the software, which promotes building the feature correctly the first time rather than emphasizing continual refactoring.</a:t>
            </a:r>
          </a:p>
        </p:txBody>
      </p:sp>
      <p:sp>
        <p:nvSpPr>
          <p:cNvPr id="4" name="Slide Number Placeholder 3"/>
          <p:cNvSpPr>
            <a:spLocks noGrp="1"/>
          </p:cNvSpPr>
          <p:nvPr>
            <p:ph type="sldNum" sz="quarter" idx="10"/>
          </p:nvPr>
        </p:nvSpPr>
        <p:spPr/>
        <p:txBody>
          <a:bodyPr/>
          <a:lstStyle/>
          <a:p>
            <a:fld id="{B4D86B7B-6723-0040-AA98-D78003B07A06}" type="slidenum">
              <a:rPr lang="vi-VN" smtClean="0"/>
              <a:t>32</a:t>
            </a:fld>
            <a:endParaRPr lang="vi-VN"/>
          </a:p>
        </p:txBody>
      </p:sp>
    </p:spTree>
    <p:extLst>
      <p:ext uri="{BB962C8B-B14F-4D97-AF65-F5344CB8AC3E}">
        <p14:creationId xmlns:p14="http://schemas.microsoft.com/office/powerpoint/2010/main" val="33409358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4D86B7B-6723-0040-AA98-D78003B07A06}" type="slidenum">
              <a:rPr lang="vi-VN" smtClean="0"/>
              <a:t>33</a:t>
            </a:fld>
            <a:endParaRPr lang="vi-VN"/>
          </a:p>
        </p:txBody>
      </p:sp>
    </p:spTree>
    <p:extLst>
      <p:ext uri="{BB962C8B-B14F-4D97-AF65-F5344CB8AC3E}">
        <p14:creationId xmlns:p14="http://schemas.microsoft.com/office/powerpoint/2010/main" val="4272614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dirty="0" smtClean="0"/>
              <a:t>-</a:t>
            </a:r>
          </a:p>
          <a:p>
            <a:r>
              <a:rPr lang="vi-VN" dirty="0" smtClean="0"/>
              <a:t>- </a:t>
            </a:r>
            <a:r>
              <a:rPr lang="en-US" dirty="0" smtClean="0"/>
              <a:t>P</a:t>
            </a:r>
            <a:r>
              <a:rPr lang="vi-VN" dirty="0" smtClean="0"/>
              <a:t>rovide perspective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kern="1200" dirty="0" smtClean="0">
                <a:solidFill>
                  <a:schemeClr val="tx1"/>
                </a:solidFill>
                <a:effectLst/>
                <a:latin typeface="+mn-lt"/>
                <a:ea typeface="+mn-ea"/>
                <a:cs typeface="+mn-cs"/>
              </a:rPr>
              <a:t>- Enable Effective Communications </a:t>
            </a:r>
            <a:endParaRPr lang="en-US" dirty="0" smtClean="0"/>
          </a:p>
        </p:txBody>
      </p:sp>
      <p:sp>
        <p:nvSpPr>
          <p:cNvPr id="4" name="Slide Number Placeholder 3"/>
          <p:cNvSpPr>
            <a:spLocks noGrp="1"/>
          </p:cNvSpPr>
          <p:nvPr>
            <p:ph type="sldNum" sz="quarter" idx="10"/>
          </p:nvPr>
        </p:nvSpPr>
        <p:spPr/>
        <p:txBody>
          <a:bodyPr/>
          <a:lstStyle/>
          <a:p>
            <a:fld id="{B4D86B7B-6723-0040-AA98-D78003B07A06}" type="slidenum">
              <a:rPr lang="vi-VN" smtClean="0"/>
              <a:t>4</a:t>
            </a:fld>
            <a:endParaRPr lang="vi-VN"/>
          </a:p>
        </p:txBody>
      </p:sp>
    </p:spTree>
    <p:extLst>
      <p:ext uri="{BB962C8B-B14F-4D97-AF65-F5344CB8AC3E}">
        <p14:creationId xmlns:p14="http://schemas.microsoft.com/office/powerpoint/2010/main" val="541385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Syntax, Semantics, and Pragmatics</a:t>
            </a:r>
          </a:p>
          <a:p>
            <a:endParaRPr lang="vi-VN" dirty="0"/>
          </a:p>
        </p:txBody>
      </p:sp>
      <p:sp>
        <p:nvSpPr>
          <p:cNvPr id="4" name="Slide Number Placeholder 3"/>
          <p:cNvSpPr>
            <a:spLocks noGrp="1"/>
          </p:cNvSpPr>
          <p:nvPr>
            <p:ph type="sldNum" sz="quarter" idx="10"/>
          </p:nvPr>
        </p:nvSpPr>
        <p:spPr/>
        <p:txBody>
          <a:bodyPr/>
          <a:lstStyle/>
          <a:p>
            <a:fld id="{B4D86B7B-6723-0040-AA98-D78003B07A06}" type="slidenum">
              <a:rPr lang="vi-VN" smtClean="0"/>
              <a:t>7</a:t>
            </a:fld>
            <a:endParaRPr lang="vi-VN"/>
          </a:p>
        </p:txBody>
      </p:sp>
    </p:spTree>
    <p:extLst>
      <p:ext uri="{BB962C8B-B14F-4D97-AF65-F5344CB8AC3E}">
        <p14:creationId xmlns:p14="http://schemas.microsoft.com/office/powerpoint/2010/main" val="493640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baseline="0" smtClean="0"/>
              <a:t>Do not care how this model is implemented. It is abstract so include only: concepts, properties, relations, constrainst.</a:t>
            </a:r>
          </a:p>
          <a:p>
            <a:pPr marL="228600" indent="-228600">
              <a:buAutoNum type="arabicPeriod"/>
            </a:pPr>
            <a:r>
              <a:rPr lang="en-US" baseline="0" smtClean="0"/>
              <a:t>State machine is a collection of defined states, events, transitions. Transition did by guarded or unguarded triggering event</a:t>
            </a:r>
          </a:p>
          <a:p>
            <a:pPr marL="0" indent="0">
              <a:buNone/>
            </a:pPr>
            <a:r>
              <a:rPr lang="en-US" baseline="0" smtClean="0"/>
              <a:t>Control flow: how a sequence of events causes processes to be actived or deactived.</a:t>
            </a:r>
          </a:p>
          <a:p>
            <a:pPr marL="0" indent="0">
              <a:buNone/>
            </a:pPr>
            <a:r>
              <a:rPr lang="en-US" baseline="0" smtClean="0"/>
              <a:t>Data flow: sequence of steps where data move through process toward data stores or data sink.</a:t>
            </a:r>
          </a:p>
          <a:p>
            <a:pPr marL="0" indent="0">
              <a:buNone/>
            </a:pPr>
            <a:r>
              <a:rPr lang="en-US" baseline="0" smtClean="0"/>
              <a:t>3. Structure models: common struction: composition, decomposition, generalization, specialization of entities, identificataion of relevant relations and cac moi quan he giua thuc the, define process or functional interfaces. UML sample: class, component, object, deployment, packaging</a:t>
            </a:r>
          </a:p>
        </p:txBody>
      </p:sp>
      <p:sp>
        <p:nvSpPr>
          <p:cNvPr id="4" name="Slide Number Placeholder 3"/>
          <p:cNvSpPr>
            <a:spLocks noGrp="1"/>
          </p:cNvSpPr>
          <p:nvPr>
            <p:ph type="sldNum" sz="quarter" idx="10"/>
          </p:nvPr>
        </p:nvSpPr>
        <p:spPr/>
        <p:txBody>
          <a:bodyPr/>
          <a:lstStyle/>
          <a:p>
            <a:fld id="{CEAB1B9B-EDCF-4F5C-A08B-0DAB4A79C740}" type="slidenum">
              <a:rPr lang="en-US" smtClean="0"/>
              <a:t>9</a:t>
            </a:fld>
            <a:endParaRPr lang="en-US"/>
          </a:p>
        </p:txBody>
      </p:sp>
    </p:spTree>
    <p:extLst>
      <p:ext uri="{BB962C8B-B14F-4D97-AF65-F5344CB8AC3E}">
        <p14:creationId xmlns:p14="http://schemas.microsoft.com/office/powerpoint/2010/main" val="16971226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Analysis of constructed</a:t>
            </a:r>
          </a:p>
          <a:p>
            <a:r>
              <a:rPr lang="en-US" smtClean="0"/>
              <a:t>models is needed to ensure that these models are</a:t>
            </a:r>
          </a:p>
          <a:p>
            <a:r>
              <a:rPr lang="en-US" smtClean="0"/>
              <a:t>complete, consistent, and correct enough to serve</a:t>
            </a:r>
          </a:p>
          <a:p>
            <a:r>
              <a:rPr lang="en-US" smtClean="0"/>
              <a:t>their intended purpose for the stakeholders.</a:t>
            </a:r>
          </a:p>
          <a:p>
            <a:endParaRPr lang="en-US"/>
          </a:p>
        </p:txBody>
      </p:sp>
      <p:sp>
        <p:nvSpPr>
          <p:cNvPr id="4" name="Slide Number Placeholder 3"/>
          <p:cNvSpPr>
            <a:spLocks noGrp="1"/>
          </p:cNvSpPr>
          <p:nvPr>
            <p:ph type="sldNum" sz="quarter" idx="10"/>
          </p:nvPr>
        </p:nvSpPr>
        <p:spPr/>
        <p:txBody>
          <a:bodyPr/>
          <a:lstStyle/>
          <a:p>
            <a:fld id="{CEAB1B9B-EDCF-4F5C-A08B-0DAB4A79C740}" type="slidenum">
              <a:rPr lang="en-US" smtClean="0"/>
              <a:t>10</a:t>
            </a:fld>
            <a:endParaRPr lang="en-US"/>
          </a:p>
        </p:txBody>
      </p:sp>
    </p:spTree>
    <p:extLst>
      <p:ext uri="{BB962C8B-B14F-4D97-AF65-F5344CB8AC3E}">
        <p14:creationId xmlns:p14="http://schemas.microsoft.com/office/powerpoint/2010/main" val="28316240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(which ensure that all paths in the state models are reached by some set of correct inputs)</a:t>
            </a:r>
            <a:endParaRPr lang="en-US"/>
          </a:p>
        </p:txBody>
      </p:sp>
      <p:sp>
        <p:nvSpPr>
          <p:cNvPr id="4" name="Slide Number Placeholder 3"/>
          <p:cNvSpPr>
            <a:spLocks noGrp="1"/>
          </p:cNvSpPr>
          <p:nvPr>
            <p:ph type="sldNum" sz="quarter" idx="10"/>
          </p:nvPr>
        </p:nvSpPr>
        <p:spPr/>
        <p:txBody>
          <a:bodyPr/>
          <a:lstStyle/>
          <a:p>
            <a:fld id="{CEAB1B9B-EDCF-4F5C-A08B-0DAB4A79C740}" type="slidenum">
              <a:rPr lang="en-US" smtClean="0"/>
              <a:t>11</a:t>
            </a:fld>
            <a:endParaRPr lang="en-US"/>
          </a:p>
        </p:txBody>
      </p:sp>
    </p:spTree>
    <p:extLst>
      <p:ext uri="{BB962C8B-B14F-4D97-AF65-F5344CB8AC3E}">
        <p14:creationId xmlns:p14="http://schemas.microsoft.com/office/powerpoint/2010/main" val="2615590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CEAB1B9B-EDCF-4F5C-A08B-0DAB4A79C740}" type="slidenum">
              <a:rPr lang="en-US" smtClean="0"/>
              <a:t>12</a:t>
            </a:fld>
            <a:endParaRPr lang="en-US"/>
          </a:p>
        </p:txBody>
      </p:sp>
    </p:spTree>
    <p:extLst>
      <p:ext uri="{BB962C8B-B14F-4D97-AF65-F5344CB8AC3E}">
        <p14:creationId xmlns:p14="http://schemas.microsoft.com/office/powerpoint/2010/main" val="10131119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(that is, correct use of the</a:t>
            </a:r>
            <a:r>
              <a:rPr lang="en-US" baseline="0" smtClean="0"/>
              <a:t> </a:t>
            </a:r>
            <a:r>
              <a:rPr lang="en-US" smtClean="0"/>
              <a:t>modeling language grammar and constructs) (that</a:t>
            </a:r>
            <a:r>
              <a:rPr lang="en-US" baseline="0" smtClean="0"/>
              <a:t> </a:t>
            </a:r>
            <a:r>
              <a:rPr lang="en-US" smtClean="0"/>
              <a:t>is, use of the modeling language constructs to</a:t>
            </a:r>
            <a:r>
              <a:rPr lang="en-US" baseline="0" smtClean="0"/>
              <a:t> </a:t>
            </a:r>
            <a:r>
              <a:rPr lang="en-US" smtClean="0"/>
              <a:t>correctly represent the meaning of that which is</a:t>
            </a:r>
            <a:r>
              <a:rPr lang="en-US" baseline="0" smtClean="0"/>
              <a:t> </a:t>
            </a:r>
            <a:r>
              <a:rPr lang="en-US" smtClean="0"/>
              <a:t>being modeled)</a:t>
            </a:r>
          </a:p>
          <a:p>
            <a:r>
              <a:rPr lang="en-US" smtClean="0"/>
              <a:t>To analyze a model for syntactic</a:t>
            </a:r>
            <a:r>
              <a:rPr lang="en-US" baseline="0" smtClean="0"/>
              <a:t> </a:t>
            </a:r>
            <a:r>
              <a:rPr lang="en-US" smtClean="0"/>
              <a:t>and semantic correctness, one analyzes it—either</a:t>
            </a:r>
            <a:r>
              <a:rPr lang="en-US" baseline="0" smtClean="0"/>
              <a:t> </a:t>
            </a:r>
            <a:r>
              <a:rPr lang="en-US" smtClean="0"/>
              <a:t>automatically (for example, using the modeling</a:t>
            </a:r>
            <a:r>
              <a:rPr lang="en-US" baseline="0" smtClean="0"/>
              <a:t> </a:t>
            </a:r>
            <a:r>
              <a:rPr lang="en-US" smtClean="0"/>
              <a:t>tool to check for model syntactic correctness)</a:t>
            </a:r>
            <a:r>
              <a:rPr lang="en-US" baseline="0" smtClean="0"/>
              <a:t> </a:t>
            </a:r>
            <a:r>
              <a:rPr lang="en-US" smtClean="0"/>
              <a:t>or manually (using inspections or other review</a:t>
            </a:r>
            <a:r>
              <a:rPr lang="en-US" baseline="0" smtClean="0"/>
              <a:t> </a:t>
            </a:r>
            <a:r>
              <a:rPr lang="en-US" smtClean="0"/>
              <a:t>techniques)</a:t>
            </a:r>
          </a:p>
        </p:txBody>
      </p:sp>
      <p:sp>
        <p:nvSpPr>
          <p:cNvPr id="4" name="Slide Number Placeholder 3"/>
          <p:cNvSpPr>
            <a:spLocks noGrp="1"/>
          </p:cNvSpPr>
          <p:nvPr>
            <p:ph type="sldNum" sz="quarter" idx="10"/>
          </p:nvPr>
        </p:nvSpPr>
        <p:spPr/>
        <p:txBody>
          <a:bodyPr/>
          <a:lstStyle/>
          <a:p>
            <a:fld id="{CEAB1B9B-EDCF-4F5C-A08B-0DAB4A79C740}" type="slidenum">
              <a:rPr lang="en-US" smtClean="0"/>
              <a:t>13</a:t>
            </a:fld>
            <a:endParaRPr lang="en-US"/>
          </a:p>
        </p:txBody>
      </p:sp>
    </p:spTree>
    <p:extLst>
      <p:ext uri="{BB962C8B-B14F-4D97-AF65-F5344CB8AC3E}">
        <p14:creationId xmlns:p14="http://schemas.microsoft.com/office/powerpoint/2010/main" val="4221539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3D7109A-8B29-4534-813F-61C536F300B4}" type="datetime1">
              <a:rPr lang="en-US" smtClean="0"/>
              <a:t>12/16/15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47916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A4275382-2036-4ADF-B654-35E5A8B61A99}" type="datetime1">
              <a:rPr lang="en-US" smtClean="0"/>
              <a:t>12/16/15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94137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410B7C7-AEC9-461E-8B08-65B39F2D4B1C}" type="datetime1">
              <a:rPr lang="en-US" smtClean="0"/>
              <a:t>12/16/15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436089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AD6E307-698C-4981-B9AB-FA3042DBE4BF}" type="datetime1">
              <a:rPr lang="en-US" smtClean="0"/>
              <a:t>12/16/15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16991723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A596FB4-E3F6-4611-923D-A44A7BF04F4A}" type="datetime1">
              <a:rPr lang="en-US" smtClean="0"/>
              <a:t>12/16/15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27032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2F6A8E9-A0B1-4E63-8C37-E1116D50D9CC}" type="datetime1">
              <a:rPr lang="en-US" smtClean="0"/>
              <a:t>12/16/15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0052620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2B4603-5BF2-4FEA-94DB-245ED271B416}" type="datetime1">
              <a:rPr lang="en-US" smtClean="0"/>
              <a:t>12/16/15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7915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889B9C-9A55-44E1-8ECA-BCB3102B8695}" type="datetime1">
              <a:rPr lang="en-US" smtClean="0"/>
              <a:t>12/16/15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39238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057D4F9-FAE5-4540-81B2-15A7CFE1FDCB}" type="datetime1">
              <a:rPr lang="en-US" smtClean="0"/>
              <a:t>12/16/15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11667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2AD751C-54C5-4754-9163-3F61EF1F980E}" type="datetime1">
              <a:rPr lang="en-US" smtClean="0"/>
              <a:t>12/16/15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86572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BC3BC7E-D520-4C54-B2CE-493CA888145D}" type="datetime1">
              <a:rPr lang="en-US" smtClean="0"/>
              <a:t>12/16/15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7543928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AF8B161-CAEB-4976-BD80-3FD34C6A28DE}" type="datetime1">
              <a:rPr lang="en-US" smtClean="0"/>
              <a:t>12/16/15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280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860702"/>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 Id="rId3" Type="http://schemas.openxmlformats.org/officeDocument/2006/relationships/hyperlink" Target="https://www.atlassian.com/software/jira" TargetMode="Externa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hyperlink" Target="https://www.atlassian.com/software/jira" TargetMode="External"/><Relationship Id="rId5" Type="http://schemas.openxmlformats.org/officeDocument/2006/relationships/image" Target="../media/image9.png"/><Relationship Id="rId1" Type="http://schemas.microsoft.com/office/2007/relationships/media" Target="../media/media1.mp4"/><Relationship Id="rId2" Type="http://schemas.openxmlformats.org/officeDocument/2006/relationships/video" Target="../media/media1.mp4"/></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vi-VN" sz="5500" dirty="0" smtClean="0"/>
              <a:t>Các mô hình và phương pháp trong </a:t>
            </a:r>
            <a:br>
              <a:rPr lang="vi-VN" sz="5500" dirty="0" smtClean="0"/>
            </a:br>
            <a:r>
              <a:rPr lang="vi-VN" sz="5500" dirty="0" smtClean="0"/>
              <a:t>Công nghệ phần mềm</a:t>
            </a:r>
            <a:endParaRPr lang="vi-VN" sz="5500" dirty="0"/>
          </a:p>
        </p:txBody>
      </p:sp>
      <p:sp>
        <p:nvSpPr>
          <p:cNvPr id="3" name="Subtitle 2"/>
          <p:cNvSpPr>
            <a:spLocks noGrp="1"/>
          </p:cNvSpPr>
          <p:nvPr>
            <p:ph type="subTitle" idx="1"/>
          </p:nvPr>
        </p:nvSpPr>
        <p:spPr/>
        <p:txBody>
          <a:bodyPr>
            <a:normAutofit fontScale="85000" lnSpcReduction="20000"/>
          </a:bodyPr>
          <a:lstStyle/>
          <a:p>
            <a:r>
              <a:rPr lang="vi-VN" dirty="0" smtClean="0"/>
              <a:t>Nguyễn Văn Hồng		</a:t>
            </a:r>
          </a:p>
          <a:p>
            <a:r>
              <a:rPr lang="vi-VN" dirty="0" smtClean="0"/>
              <a:t>Nguyễn Tuấn Anh</a:t>
            </a:r>
          </a:p>
          <a:p>
            <a:r>
              <a:rPr lang="vi-VN" dirty="0" smtClean="0"/>
              <a:t>Nguyễn Trọng Hiếu</a:t>
            </a:r>
            <a:endParaRPr lang="vi-VN" dirty="0"/>
          </a:p>
        </p:txBody>
      </p:sp>
      <p:sp>
        <p:nvSpPr>
          <p:cNvPr id="4" name="Slide Number Placeholder 3"/>
          <p:cNvSpPr>
            <a:spLocks noGrp="1"/>
          </p:cNvSpPr>
          <p:nvPr>
            <p:ph type="sldNum" sz="quarter" idx="12"/>
          </p:nvPr>
        </p:nvSpPr>
        <p:spPr/>
        <p:txBody>
          <a:bodyPr/>
          <a:lstStyle/>
          <a:p>
            <a:fld id="{4FAB73BC-B049-4115-A692-8D63A059BFB8}" type="slidenum">
              <a:rPr lang="en-US" smtClean="0"/>
              <a:t>1</a:t>
            </a:fld>
            <a:endParaRPr lang="en-US" dirty="0"/>
          </a:p>
        </p:txBody>
      </p:sp>
    </p:spTree>
    <p:extLst>
      <p:ext uri="{BB962C8B-B14F-4D97-AF65-F5344CB8AC3E}">
        <p14:creationId xmlns:p14="http://schemas.microsoft.com/office/powerpoint/2010/main" val="1777359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smtClean="0"/>
              <a:t>3. Phân tích các mô hình</a:t>
            </a:r>
            <a:endParaRPr lang="en-US" dirty="0"/>
          </a:p>
        </p:txBody>
      </p:sp>
      <p:sp>
        <p:nvSpPr>
          <p:cNvPr id="3" name="Content Placeholder 2"/>
          <p:cNvSpPr>
            <a:spLocks noGrp="1"/>
          </p:cNvSpPr>
          <p:nvPr>
            <p:ph idx="1"/>
          </p:nvPr>
        </p:nvSpPr>
        <p:spPr/>
        <p:txBody>
          <a:bodyPr/>
          <a:lstStyle/>
          <a:p>
            <a:r>
              <a:rPr lang="en-US" smtClean="0"/>
              <a:t>Phân tích các mô hình là cần thiết để đảm bảo những mô hình này đầy đủ, thống nhất, chắc chắn và đủ chính xác để đảm bảo yêu cầu của khách hàng.</a:t>
            </a:r>
            <a:endParaRPr lang="en-US"/>
          </a:p>
          <a:p>
            <a:r>
              <a:rPr lang="en-US" smtClean="0"/>
              <a:t>Gồm năm kĩ năng:</a:t>
            </a:r>
            <a:endParaRPr lang="en-US" dirty="0" smtClean="0"/>
          </a:p>
          <a:p>
            <a:pPr marL="617220" lvl="1" indent="-342900">
              <a:buFont typeface="+mj-lt"/>
              <a:buAutoNum type="arabicPeriod"/>
            </a:pPr>
            <a:r>
              <a:rPr lang="en-US" smtClean="0"/>
              <a:t>Phân tích sự đầy đủ</a:t>
            </a:r>
            <a:endParaRPr lang="en-US" dirty="0" smtClean="0"/>
          </a:p>
          <a:p>
            <a:pPr marL="617220" lvl="1" indent="-342900">
              <a:buFont typeface="+mj-lt"/>
              <a:buAutoNum type="arabicPeriod"/>
            </a:pPr>
            <a:r>
              <a:rPr lang="en-US" smtClean="0"/>
              <a:t>Phân tích sự thống nhất và chắc chắn</a:t>
            </a:r>
            <a:endParaRPr lang="en-US" dirty="0" smtClean="0"/>
          </a:p>
          <a:p>
            <a:pPr marL="617220" lvl="1" indent="-342900">
              <a:buFont typeface="+mj-lt"/>
              <a:buAutoNum type="arabicPeriod"/>
            </a:pPr>
            <a:r>
              <a:rPr lang="en-US" smtClean="0"/>
              <a:t>Phân tích sự đúng đắn</a:t>
            </a:r>
          </a:p>
          <a:p>
            <a:pPr marL="617220" lvl="1" indent="-342900">
              <a:buFont typeface="+mj-lt"/>
              <a:buAutoNum type="arabicPeriod"/>
            </a:pPr>
            <a:r>
              <a:rPr lang="en-US" smtClean="0"/>
              <a:t>Khả năng theo dõi</a:t>
            </a:r>
          </a:p>
          <a:p>
            <a:pPr marL="617220" lvl="1" indent="-342900">
              <a:buFont typeface="+mj-lt"/>
              <a:buAutoNum type="arabicPeriod"/>
            </a:pPr>
            <a:r>
              <a:rPr lang="en-US" smtClean="0"/>
              <a:t>Phân tích sự tương tác</a:t>
            </a: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3745648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3.1 </a:t>
            </a:r>
            <a:r>
              <a:rPr lang="en-US" b="1" smtClean="0"/>
              <a:t>Phân tích sự đầy đủ</a:t>
            </a:r>
            <a:endParaRPr lang="en-US" dirty="0"/>
          </a:p>
        </p:txBody>
      </p:sp>
      <p:sp>
        <p:nvSpPr>
          <p:cNvPr id="3" name="Content Placeholder 2"/>
          <p:cNvSpPr>
            <a:spLocks noGrp="1"/>
          </p:cNvSpPr>
          <p:nvPr>
            <p:ph idx="1"/>
          </p:nvPr>
        </p:nvSpPr>
        <p:spPr/>
        <p:txBody>
          <a:bodyPr>
            <a:normAutofit/>
          </a:bodyPr>
          <a:lstStyle/>
          <a:p>
            <a:r>
              <a:rPr lang="en-US" smtClean="0"/>
              <a:t>Sự đầy đủ là mức độ mà các yêu cầu đã được cài đặt và kiểm chứng.</a:t>
            </a:r>
          </a:p>
          <a:p>
            <a:r>
              <a:rPr lang="en-US" smtClean="0"/>
              <a:t>Mô hình được kiểm tra sự đầy đủ thông qua một công cụ mô hình mà sử dụng kĩ năng như phân tích cấu trúc và phân tích khả năng tới một trạng thái trong không gian trạng thái; mô hình cũng có thể được kiểm tra độ đầy đủ bằng tay qua việc sử dụng các kỹ năng kiểm tra hoặc các kỹ năng review khác.</a:t>
            </a:r>
            <a:br>
              <a:rPr lang="en-US" smtClean="0"/>
            </a:br>
            <a:endParaRPr lang="en-US" dirty="0"/>
          </a:p>
        </p:txBody>
      </p:sp>
    </p:spTree>
    <p:extLst>
      <p:ext uri="{BB962C8B-B14F-4D97-AF65-F5344CB8AC3E}">
        <p14:creationId xmlns:p14="http://schemas.microsoft.com/office/powerpoint/2010/main" val="20895495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3.2 </a:t>
            </a:r>
            <a:r>
              <a:rPr lang="en-US" b="1" smtClean="0"/>
              <a:t>Phân tích sự thống nhất, chắn chắn</a:t>
            </a:r>
            <a:endParaRPr lang="en-US" dirty="0"/>
          </a:p>
        </p:txBody>
      </p:sp>
      <p:sp>
        <p:nvSpPr>
          <p:cNvPr id="3" name="Content Placeholder 2"/>
          <p:cNvSpPr>
            <a:spLocks noGrp="1"/>
          </p:cNvSpPr>
          <p:nvPr>
            <p:ph idx="1"/>
          </p:nvPr>
        </p:nvSpPr>
        <p:spPr/>
        <p:txBody>
          <a:bodyPr/>
          <a:lstStyle/>
          <a:p>
            <a:r>
              <a:rPr lang="en-US" smtClean="0"/>
              <a:t>Sự chắn chắn là mức độ không chứa các xung đột yêu cầu, xung đột khẳng định, xung đột ràng buộc, xung đột hàm hoặc xung đột trong mô tả các thành phần.</a:t>
            </a:r>
          </a:p>
          <a:p>
            <a:r>
              <a:rPr lang="en-US"/>
              <a:t>Kiểm tra sự chắc chắn được làm thông qua các hàm phân tích tự động trong các công cụ mô hình; hoặc làm bằng tay qua việc sử dụng các kỹ năng kiểm tra hoặc các kỹ năng review khác</a:t>
            </a:r>
            <a:r>
              <a:rPr lang="en-US" smtClean="0"/>
              <a:t>.</a:t>
            </a:r>
            <a:r>
              <a:rPr lang="en-US"/>
              <a:t/>
            </a:r>
            <a:br>
              <a:rPr lang="en-US"/>
            </a:br>
            <a:r>
              <a:rPr lang="en-US"/>
              <a:t/>
            </a:r>
            <a:br>
              <a:rPr lang="en-US"/>
            </a:br>
            <a:endParaRPr lang="en-US" dirty="0"/>
          </a:p>
        </p:txBody>
      </p:sp>
    </p:spTree>
    <p:extLst>
      <p:ext uri="{BB962C8B-B14F-4D97-AF65-F5344CB8AC3E}">
        <p14:creationId xmlns:p14="http://schemas.microsoft.com/office/powerpoint/2010/main" val="3452661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3.3 </a:t>
            </a:r>
            <a:r>
              <a:rPr lang="en-US" b="1" smtClean="0"/>
              <a:t>Phân tích sự đúng đắn</a:t>
            </a:r>
            <a:endParaRPr lang="en-US" dirty="0"/>
          </a:p>
        </p:txBody>
      </p:sp>
      <p:sp>
        <p:nvSpPr>
          <p:cNvPr id="3" name="Content Placeholder 2"/>
          <p:cNvSpPr>
            <a:spLocks noGrp="1"/>
          </p:cNvSpPr>
          <p:nvPr>
            <p:ph idx="1"/>
          </p:nvPr>
        </p:nvSpPr>
        <p:spPr/>
        <p:txBody>
          <a:bodyPr>
            <a:normAutofit/>
          </a:bodyPr>
          <a:lstStyle/>
          <a:p>
            <a:r>
              <a:rPr lang="en-US" smtClean="0"/>
              <a:t>Sự đúng đắn là mức độ mà một mô hình thỏa mãn tài liệu yêu cầu phần mềm và tài liệu thiết kế phần mềm, cũng như mức độ lỗi và trên hết là mong muốn của khách hàng.</a:t>
            </a:r>
          </a:p>
          <a:p>
            <a:r>
              <a:rPr lang="en-US" smtClean="0"/>
              <a:t>Phân tích sự đúng đắn gồm việc kiểm tra về ngữ nghĩa và ngữ pháp của mô hình.</a:t>
            </a:r>
          </a:p>
          <a:p>
            <a:r>
              <a:rPr lang="en-US" smtClean="0"/>
              <a:t>Có thể thực hiện tự động hoặc bằng tay.</a:t>
            </a:r>
            <a:r>
              <a:rPr lang="en-US" dirty="0"/>
              <a:t/>
            </a:r>
            <a:br>
              <a:rPr lang="en-US" dirty="0"/>
            </a:br>
            <a:endParaRPr lang="en-US" dirty="0"/>
          </a:p>
        </p:txBody>
      </p:sp>
    </p:spTree>
    <p:extLst>
      <p:ext uri="{BB962C8B-B14F-4D97-AF65-F5344CB8AC3E}">
        <p14:creationId xmlns:p14="http://schemas.microsoft.com/office/powerpoint/2010/main" val="1908523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3.4 </a:t>
            </a:r>
            <a:r>
              <a:rPr lang="en-US" b="1" smtClean="0"/>
              <a:t>Khả năng theo dõi</a:t>
            </a:r>
            <a:endParaRPr lang="en-US" dirty="0"/>
          </a:p>
        </p:txBody>
      </p:sp>
      <p:sp>
        <p:nvSpPr>
          <p:cNvPr id="3" name="Content Placeholder 2"/>
          <p:cNvSpPr>
            <a:spLocks noGrp="1"/>
          </p:cNvSpPr>
          <p:nvPr>
            <p:ph idx="1"/>
          </p:nvPr>
        </p:nvSpPr>
        <p:spPr/>
        <p:txBody>
          <a:bodyPr>
            <a:normAutofit/>
          </a:bodyPr>
          <a:lstStyle/>
          <a:p>
            <a:r>
              <a:rPr lang="en-US" smtClean="0"/>
              <a:t>Phát triển phần mềm bao gồm việc sử dụng, thiết kế, thay đổi nhiều sản phẩm như tài liệu kế hoạch, yêu cầu phần mềm, biểu đồ, thiết kế và mã giả, các test case tự động và bằng tay cũng như báo cáo, các tệp tin, dữ liệu.</a:t>
            </a:r>
          </a:p>
          <a:p>
            <a:r>
              <a:rPr lang="en-US" smtClean="0"/>
              <a:t>Những sản phảm này có thể có mỗi quan hệ phụ thuộc (như việc sử dụng, cài đặt và kiểm thử).</a:t>
            </a:r>
          </a:p>
          <a:p>
            <a:r>
              <a:rPr lang="en-US" smtClean="0"/>
              <a:t>Cần phải ánh xạ và điều kiển được những mối quan hệ cần theo dõi này để thể hiện phần mềm thỏa mãn chắc chắn với các mô hình phần mềm.</a:t>
            </a:r>
            <a:r>
              <a:rPr lang="en-US" dirty="0"/>
              <a:t/>
            </a:r>
            <a:br>
              <a:rPr lang="en-US" dirty="0"/>
            </a:br>
            <a:endParaRPr lang="en-US" dirty="0"/>
          </a:p>
        </p:txBody>
      </p:sp>
    </p:spTree>
    <p:extLst>
      <p:ext uri="{BB962C8B-B14F-4D97-AF65-F5344CB8AC3E}">
        <p14:creationId xmlns:p14="http://schemas.microsoft.com/office/powerpoint/2010/main" val="3033452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t>3.5 </a:t>
            </a:r>
            <a:r>
              <a:rPr lang="en-US" b="1" smtClean="0"/>
              <a:t>Phân tích sự tương tác</a:t>
            </a:r>
            <a:endParaRPr lang="en-US" dirty="0"/>
          </a:p>
        </p:txBody>
      </p:sp>
      <p:sp>
        <p:nvSpPr>
          <p:cNvPr id="3" name="Content Placeholder 2"/>
          <p:cNvSpPr>
            <a:spLocks noGrp="1"/>
          </p:cNvSpPr>
          <p:nvPr>
            <p:ph idx="1"/>
          </p:nvPr>
        </p:nvSpPr>
        <p:spPr/>
        <p:txBody>
          <a:bodyPr/>
          <a:lstStyle/>
          <a:p>
            <a:r>
              <a:rPr lang="en-US" smtClean="0"/>
              <a:t>Tập trung vào sự giao tiếp hoặc mối quan hệ luồng điều kiển giữa các thực thể để hoàn thành một nhiệm vụ cụ thể hoặc một chức năng trong mô hình phần mềm.</a:t>
            </a:r>
          </a:p>
          <a:p>
            <a:r>
              <a:rPr lang="en-US" smtClean="0"/>
              <a:t>Đánh giá các hành vi động của tương tác giữa các phần của mô hình phần mềm gồm các lớp phần mềm khác nhau như hệ điều hành, lớp giữa, ứng dụng.</a:t>
            </a:r>
            <a:r>
              <a:rPr lang="en-US" dirty="0"/>
              <a:t/>
            </a:r>
            <a:br>
              <a:rPr lang="en-US" dirty="0"/>
            </a:br>
            <a:r>
              <a:rPr lang="en-US" dirty="0"/>
              <a:t/>
            </a:r>
            <a:br>
              <a:rPr lang="en-US" dirty="0"/>
            </a:br>
            <a:endParaRPr lang="en-US" dirty="0"/>
          </a:p>
        </p:txBody>
      </p:sp>
    </p:spTree>
    <p:extLst>
      <p:ext uri="{BB962C8B-B14F-4D97-AF65-F5344CB8AC3E}">
        <p14:creationId xmlns:p14="http://schemas.microsoft.com/office/powerpoint/2010/main" val="31739276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554643" y="2881745"/>
            <a:ext cx="10759440" cy="850034"/>
          </a:xfrm>
        </p:spPr>
        <p:txBody>
          <a:bodyPr>
            <a:normAutofit fontScale="90000"/>
          </a:bodyPr>
          <a:lstStyle/>
          <a:p>
            <a:r>
              <a:rPr lang="en-US" sz="6600" dirty="0" err="1" smtClean="0"/>
              <a:t>Các</a:t>
            </a:r>
            <a:r>
              <a:rPr lang="en-US" sz="6600" dirty="0" smtClean="0"/>
              <a:t> </a:t>
            </a:r>
            <a:r>
              <a:rPr lang="en-US" sz="6600" dirty="0" err="1" smtClean="0"/>
              <a:t>phương</a:t>
            </a:r>
            <a:r>
              <a:rPr lang="en-US" sz="6600" dirty="0" smtClean="0"/>
              <a:t> </a:t>
            </a:r>
            <a:r>
              <a:rPr lang="en-US" sz="6600" dirty="0" err="1" smtClean="0"/>
              <a:t>pháp</a:t>
            </a:r>
            <a:r>
              <a:rPr lang="en-US" sz="6600" dirty="0" smtClean="0"/>
              <a:t> </a:t>
            </a:r>
            <a:r>
              <a:rPr lang="en-US" sz="6600" dirty="0" err="1" smtClean="0"/>
              <a:t>phát</a:t>
            </a:r>
            <a:r>
              <a:rPr lang="en-US" sz="6600" dirty="0" smtClean="0"/>
              <a:t> </a:t>
            </a:r>
            <a:r>
              <a:rPr lang="en-US" sz="6600" dirty="0" err="1" smtClean="0"/>
              <a:t>triển</a:t>
            </a:r>
            <a:r>
              <a:rPr lang="en-US" sz="6600" dirty="0" smtClean="0"/>
              <a:t> </a:t>
            </a:r>
            <a:r>
              <a:rPr lang="en-US" sz="6600" dirty="0" err="1" smtClean="0"/>
              <a:t>phần</a:t>
            </a:r>
            <a:r>
              <a:rPr lang="en-US" sz="6600" dirty="0" smtClean="0"/>
              <a:t> </a:t>
            </a:r>
            <a:r>
              <a:rPr lang="en-US" sz="6600" dirty="0" err="1" smtClean="0"/>
              <a:t>mềm</a:t>
            </a:r>
            <a:endParaRPr lang="vi-VN" sz="6600" dirty="0"/>
          </a:p>
        </p:txBody>
      </p:sp>
      <p:sp>
        <p:nvSpPr>
          <p:cNvPr id="3" name="Slide Number Placeholder 2"/>
          <p:cNvSpPr>
            <a:spLocks noGrp="1"/>
          </p:cNvSpPr>
          <p:nvPr>
            <p:ph type="sldNum" sz="quarter" idx="12"/>
          </p:nvPr>
        </p:nvSpPr>
        <p:spPr/>
        <p:txBody>
          <a:bodyPr/>
          <a:lstStyle/>
          <a:p>
            <a:fld id="{4FAB73BC-B049-4115-A692-8D63A059BFB8}" type="slidenum">
              <a:rPr lang="en-US" smtClean="0"/>
              <a:pPr/>
              <a:t>16</a:t>
            </a:fld>
            <a:endParaRPr lang="en-US" dirty="0"/>
          </a:p>
        </p:txBody>
      </p:sp>
    </p:spTree>
    <p:extLst>
      <p:ext uri="{BB962C8B-B14F-4D97-AF65-F5344CB8AC3E}">
        <p14:creationId xmlns:p14="http://schemas.microsoft.com/office/powerpoint/2010/main" val="39657695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err="1" smtClean="0"/>
              <a:t>Các</a:t>
            </a:r>
            <a:r>
              <a:rPr lang="en-US" b="1" dirty="0" smtClean="0"/>
              <a:t> </a:t>
            </a:r>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chính</a:t>
            </a:r>
            <a:r>
              <a:rPr lang="en-US" b="1" dirty="0" smtClean="0"/>
              <a:t>:</a:t>
            </a:r>
            <a:endParaRPr lang="en-US" dirty="0"/>
          </a:p>
        </p:txBody>
      </p:sp>
      <p:sp>
        <p:nvSpPr>
          <p:cNvPr id="3" name="Content Placeholder 2"/>
          <p:cNvSpPr>
            <a:spLocks noGrp="1"/>
          </p:cNvSpPr>
          <p:nvPr>
            <p:ph idx="1"/>
          </p:nvPr>
        </p:nvSpPr>
        <p:spPr/>
        <p:txBody>
          <a:bodyPr>
            <a:normAutofit fontScale="92500"/>
          </a:bodyPr>
          <a:lstStyle/>
          <a:p>
            <a:pPr algn="just"/>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r>
              <a:rPr lang="en-US" b="1" dirty="0" smtClean="0"/>
              <a:t>: </a:t>
            </a:r>
            <a:r>
              <a:rPr lang="en-US" dirty="0" err="1" smtClean="0"/>
              <a:t>gồm</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đã</a:t>
            </a:r>
            <a:r>
              <a:rPr lang="en-US" dirty="0" smtClean="0"/>
              <a:t> </a:t>
            </a:r>
            <a:r>
              <a:rPr lang="en-US" dirty="0" err="1" smtClean="0"/>
              <a:t>và</a:t>
            </a:r>
            <a:r>
              <a:rPr lang="en-US" dirty="0" smtClean="0"/>
              <a:t> </a:t>
            </a:r>
            <a:r>
              <a:rPr lang="en-US" dirty="0" err="1" smtClean="0"/>
              <a:t>đang</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rộng</a:t>
            </a:r>
            <a:r>
              <a:rPr lang="en-US" dirty="0" smtClean="0"/>
              <a:t> </a:t>
            </a:r>
            <a:r>
              <a:rPr lang="en-US" dirty="0" err="1" smtClean="0"/>
              <a:t>rãi</a:t>
            </a:r>
            <a:r>
              <a:rPr lang="en-US" dirty="0" smtClean="0"/>
              <a:t> </a:t>
            </a:r>
            <a:r>
              <a:rPr lang="en-US" dirty="0" err="1" smtClean="0"/>
              <a:t>trong</a:t>
            </a:r>
            <a:r>
              <a:rPr lang="en-US" dirty="0"/>
              <a:t> </a:t>
            </a:r>
            <a:r>
              <a:rPr lang="en-US" dirty="0" err="1" smtClean="0"/>
              <a:t>thực</a:t>
            </a:r>
            <a:r>
              <a:rPr lang="en-US" dirty="0" smtClean="0"/>
              <a:t> </a:t>
            </a:r>
            <a:r>
              <a:rPr lang="en-US" dirty="0" err="1" smtClean="0"/>
              <a:t>tế</a:t>
            </a:r>
            <a:r>
              <a:rPr lang="en-US" dirty="0" smtClean="0"/>
              <a:t> </a:t>
            </a:r>
            <a:r>
              <a:rPr lang="en-US" dirty="0" err="1" smtClean="0"/>
              <a:t>trong</a:t>
            </a:r>
            <a:r>
              <a:rPr lang="en-US" dirty="0" smtClean="0"/>
              <a:t> </a:t>
            </a:r>
            <a:r>
              <a:rPr lang="en-US" dirty="0" err="1" smtClean="0"/>
              <a:t>ngành</a:t>
            </a:r>
            <a:r>
              <a:rPr lang="en-US" dirty="0" smtClean="0"/>
              <a:t> </a:t>
            </a:r>
            <a:r>
              <a:rPr lang="en-US" dirty="0" err="1" smtClean="0"/>
              <a:t>công</a:t>
            </a:r>
            <a:r>
              <a:rPr lang="en-US" dirty="0" smtClean="0"/>
              <a:t> </a:t>
            </a:r>
            <a:r>
              <a:rPr lang="en-US" dirty="0" err="1" smtClean="0"/>
              <a:t>nghiệp</a:t>
            </a:r>
            <a:r>
              <a:rPr lang="en-US" dirty="0" smtClean="0"/>
              <a:t> </a:t>
            </a:r>
            <a:r>
              <a:rPr lang="en-US" dirty="0" err="1" smtClean="0"/>
              <a:t>phần</a:t>
            </a:r>
            <a:r>
              <a:rPr lang="en-US" dirty="0" smtClean="0"/>
              <a:t> </a:t>
            </a:r>
            <a:r>
              <a:rPr lang="en-US" dirty="0" err="1" smtClean="0"/>
              <a:t>mềm</a:t>
            </a:r>
            <a:r>
              <a:rPr lang="en-US" dirty="0" smtClean="0"/>
              <a:t>.</a:t>
            </a:r>
          </a:p>
          <a:p>
            <a:pPr algn="just"/>
            <a:r>
              <a:rPr lang="en-US" b="1" dirty="0" err="1" smtClean="0"/>
              <a:t>Nhóm</a:t>
            </a:r>
            <a:r>
              <a:rPr lang="en-US" b="1" dirty="0" smtClean="0"/>
              <a:t> </a:t>
            </a:r>
            <a:r>
              <a:rPr lang="en-US" b="1" dirty="0" err="1"/>
              <a:t>p</a:t>
            </a:r>
            <a:r>
              <a:rPr lang="en-US" b="1" dirty="0" err="1" smtClean="0"/>
              <a:t>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r>
              <a:rPr lang="en-US" b="1" dirty="0" smtClean="0"/>
              <a:t>:</a:t>
            </a:r>
            <a:r>
              <a:rPr lang="en-US" dirty="0" smtClean="0"/>
              <a:t> </a:t>
            </a:r>
            <a:r>
              <a:rPr lang="en-US" dirty="0" err="1" smtClean="0"/>
              <a:t>là</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đặc</a:t>
            </a:r>
            <a:r>
              <a:rPr lang="en-US" dirty="0" smtClean="0"/>
              <a:t> </a:t>
            </a:r>
            <a:r>
              <a:rPr lang="en-US" dirty="0" err="1" smtClean="0"/>
              <a:t>tả</a:t>
            </a:r>
            <a:r>
              <a:rPr lang="en-US" dirty="0" smtClean="0"/>
              <a:t> </a:t>
            </a:r>
            <a:r>
              <a:rPr lang="en-US" dirty="0" err="1" smtClean="0"/>
              <a:t>yêu</a:t>
            </a:r>
            <a:r>
              <a:rPr lang="en-US" dirty="0" smtClean="0"/>
              <a:t> </a:t>
            </a:r>
            <a:r>
              <a:rPr lang="en-US" dirty="0" err="1" smtClean="0"/>
              <a:t>cầu</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và</a:t>
            </a:r>
            <a:r>
              <a:rPr lang="en-US" dirty="0" smtClean="0"/>
              <a:t> </a:t>
            </a:r>
            <a:r>
              <a:rPr lang="en-US" dirty="0" err="1" smtClean="0"/>
              <a:t>kiểm</a:t>
            </a:r>
            <a:r>
              <a:rPr lang="en-US" dirty="0" smtClean="0"/>
              <a:t> </a:t>
            </a:r>
            <a:r>
              <a:rPr lang="en-US" dirty="0" err="1" smtClean="0"/>
              <a:t>tra</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bằng</a:t>
            </a:r>
            <a:r>
              <a:rPr lang="en-US" dirty="0" smtClean="0"/>
              <a:t> </a:t>
            </a:r>
            <a:r>
              <a:rPr lang="en-US" dirty="0" err="1" smtClean="0"/>
              <a:t>cách</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những</a:t>
            </a:r>
            <a:r>
              <a:rPr lang="en-US" dirty="0" smtClean="0"/>
              <a:t> </a:t>
            </a:r>
            <a:r>
              <a:rPr lang="en-US" dirty="0" err="1" smtClean="0"/>
              <a:t>ký</a:t>
            </a:r>
            <a:r>
              <a:rPr lang="en-US" dirty="0" smtClean="0"/>
              <a:t> </a:t>
            </a:r>
            <a:r>
              <a:rPr lang="en-US" dirty="0" err="1" smtClean="0"/>
              <a:t>hiệu</a:t>
            </a:r>
            <a:r>
              <a:rPr lang="en-US" dirty="0" smtClean="0"/>
              <a:t> </a:t>
            </a:r>
            <a:r>
              <a:rPr lang="en-US" dirty="0" err="1" smtClean="0"/>
              <a:t>và</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toán</a:t>
            </a:r>
            <a:r>
              <a:rPr lang="en-US" dirty="0" smtClean="0"/>
              <a:t> </a:t>
            </a:r>
            <a:r>
              <a:rPr lang="en-US" dirty="0" err="1" smtClean="0"/>
              <a:t>học</a:t>
            </a:r>
            <a:r>
              <a:rPr lang="en-US" dirty="0"/>
              <a:t> </a:t>
            </a:r>
            <a:r>
              <a:rPr lang="en-US" dirty="0" err="1" smtClean="0"/>
              <a:t>chính</a:t>
            </a:r>
            <a:r>
              <a:rPr lang="en-US" dirty="0" smtClean="0"/>
              <a:t> </a:t>
            </a:r>
            <a:r>
              <a:rPr lang="en-US" dirty="0" err="1" smtClean="0"/>
              <a:t>xác</a:t>
            </a:r>
            <a:r>
              <a:rPr lang="en-US" dirty="0" smtClean="0"/>
              <a:t>.</a:t>
            </a:r>
          </a:p>
          <a:p>
            <a:pPr algn="just"/>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a:t> </a:t>
            </a:r>
            <a:r>
              <a:rPr lang="en-US" b="1" dirty="0" err="1" smtClean="0"/>
              <a:t>sử</a:t>
            </a:r>
            <a:r>
              <a:rPr lang="en-US" b="1" dirty="0" smtClean="0"/>
              <a:t> </a:t>
            </a:r>
            <a:r>
              <a:rPr lang="en-US" b="1" dirty="0" err="1" smtClean="0"/>
              <a:t>dụng</a:t>
            </a:r>
            <a:r>
              <a:rPr lang="en-US" b="1" dirty="0" smtClean="0"/>
              <a:t> </a:t>
            </a:r>
            <a:r>
              <a:rPr lang="en-US" b="1" dirty="0" err="1" smtClean="0"/>
              <a:t>bản</a:t>
            </a:r>
            <a:r>
              <a:rPr lang="en-US" b="1" dirty="0" smtClean="0"/>
              <a:t> </a:t>
            </a:r>
            <a:r>
              <a:rPr lang="en-US" b="1" dirty="0" err="1" smtClean="0"/>
              <a:t>mẫu</a:t>
            </a:r>
            <a:r>
              <a:rPr lang="en-US" b="1" dirty="0" smtClean="0"/>
              <a:t>: </a:t>
            </a:r>
            <a:r>
              <a:rPr lang="en-US" dirty="0" err="1" smtClean="0"/>
              <a:t>là</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tạo</a:t>
            </a:r>
            <a:r>
              <a:rPr lang="en-US" dirty="0" smtClean="0"/>
              <a:t> </a:t>
            </a:r>
            <a:r>
              <a:rPr lang="en-US" dirty="0" err="1" smtClean="0"/>
              <a:t>ra</a:t>
            </a:r>
            <a:r>
              <a:rPr lang="en-US" dirty="0" smtClean="0"/>
              <a:t> </a:t>
            </a:r>
            <a:r>
              <a:rPr lang="en-US" dirty="0" err="1" smtClean="0"/>
              <a:t>phiên</a:t>
            </a:r>
            <a:r>
              <a:rPr lang="en-US" dirty="0" smtClean="0"/>
              <a:t> </a:t>
            </a:r>
            <a:r>
              <a:rPr lang="en-US" dirty="0" err="1" smtClean="0"/>
              <a:t>bản</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với</a:t>
            </a:r>
            <a:r>
              <a:rPr lang="en-US" dirty="0" smtClean="0"/>
              <a:t> </a:t>
            </a:r>
            <a:r>
              <a:rPr lang="en-US" dirty="0" err="1" smtClean="0"/>
              <a:t>tính</a:t>
            </a:r>
            <a:r>
              <a:rPr lang="en-US" dirty="0" smtClean="0"/>
              <a:t> </a:t>
            </a:r>
            <a:r>
              <a:rPr lang="en-US" dirty="0" err="1" smtClean="0"/>
              <a:t>năng</a:t>
            </a:r>
            <a:r>
              <a:rPr lang="en-US" dirty="0" smtClean="0"/>
              <a:t> </a:t>
            </a:r>
            <a:r>
              <a:rPr lang="en-US" dirty="0" err="1" smtClean="0"/>
              <a:t>cơ</a:t>
            </a:r>
            <a:r>
              <a:rPr lang="en-US" dirty="0" smtClean="0"/>
              <a:t> </a:t>
            </a:r>
            <a:r>
              <a:rPr lang="en-US" dirty="0" err="1" smtClean="0"/>
              <a:t>bản</a:t>
            </a:r>
            <a:r>
              <a:rPr lang="en-US" dirty="0" smtClean="0"/>
              <a:t> </a:t>
            </a:r>
            <a:r>
              <a:rPr lang="en-US" dirty="0" err="1" smtClean="0"/>
              <a:t>nhất</a:t>
            </a:r>
            <a:r>
              <a:rPr lang="en-US" dirty="0" smtClean="0"/>
              <a:t> </a:t>
            </a:r>
            <a:r>
              <a:rPr lang="en-US" dirty="0" err="1" smtClean="0"/>
              <a:t>và</a:t>
            </a:r>
            <a:r>
              <a:rPr lang="en-US" dirty="0" smtClean="0"/>
              <a:t> </a:t>
            </a:r>
            <a:r>
              <a:rPr lang="en-US" dirty="0" err="1" smtClean="0"/>
              <a:t>chưa</a:t>
            </a:r>
            <a:r>
              <a:rPr lang="en-US" dirty="0" smtClean="0"/>
              <a:t> </a:t>
            </a:r>
            <a:r>
              <a:rPr lang="en-US" dirty="0" err="1" smtClean="0"/>
              <a:t>hoàn</a:t>
            </a:r>
            <a:r>
              <a:rPr lang="en-US" dirty="0" smtClean="0"/>
              <a:t> </a:t>
            </a:r>
            <a:r>
              <a:rPr lang="en-US" dirty="0" err="1" smtClean="0"/>
              <a:t>thiện</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với</a:t>
            </a:r>
            <a:r>
              <a:rPr lang="en-US" dirty="0" smtClean="0"/>
              <a:t> </a:t>
            </a:r>
            <a:r>
              <a:rPr lang="en-US" dirty="0" err="1" smtClean="0"/>
              <a:t>mục</a:t>
            </a:r>
            <a:r>
              <a:rPr lang="en-US" dirty="0" smtClean="0"/>
              <a:t> </a:t>
            </a:r>
            <a:r>
              <a:rPr lang="en-US" dirty="0" err="1" smtClean="0"/>
              <a:t>đích</a:t>
            </a:r>
            <a:r>
              <a:rPr lang="en-US" dirty="0" smtClean="0"/>
              <a:t> </a:t>
            </a:r>
            <a:r>
              <a:rPr lang="en-US" dirty="0" err="1" smtClean="0"/>
              <a:t>thử</a:t>
            </a:r>
            <a:r>
              <a:rPr lang="en-US" dirty="0" smtClean="0"/>
              <a:t> </a:t>
            </a:r>
            <a:r>
              <a:rPr lang="en-US" dirty="0" err="1" smtClean="0"/>
              <a:t>nghiệm</a:t>
            </a:r>
            <a:r>
              <a:rPr lang="en-US" dirty="0" smtClean="0"/>
              <a:t> </a:t>
            </a:r>
            <a:r>
              <a:rPr lang="en-US" dirty="0" err="1" smtClean="0"/>
              <a:t>những</a:t>
            </a:r>
            <a:r>
              <a:rPr lang="en-US" dirty="0" smtClean="0"/>
              <a:t> </a:t>
            </a:r>
            <a:r>
              <a:rPr lang="en-US" dirty="0" err="1" smtClean="0"/>
              <a:t>tính</a:t>
            </a:r>
            <a:r>
              <a:rPr lang="en-US" dirty="0" smtClean="0"/>
              <a:t> </a:t>
            </a:r>
            <a:r>
              <a:rPr lang="en-US" dirty="0" err="1" smtClean="0"/>
              <a:t>năng</a:t>
            </a:r>
            <a:r>
              <a:rPr lang="en-US" dirty="0" smtClean="0"/>
              <a:t> </a:t>
            </a:r>
            <a:r>
              <a:rPr lang="en-US" dirty="0" err="1" smtClean="0"/>
              <a:t>mới</a:t>
            </a:r>
            <a:r>
              <a:rPr lang="en-US" dirty="0" smtClean="0"/>
              <a:t>,  </a:t>
            </a:r>
            <a:r>
              <a:rPr lang="en-US" dirty="0" err="1" smtClean="0"/>
              <a:t>xem</a:t>
            </a:r>
            <a:r>
              <a:rPr lang="en-US" dirty="0" smtClean="0"/>
              <a:t> </a:t>
            </a:r>
            <a:r>
              <a:rPr lang="en-US" dirty="0" err="1" smtClean="0"/>
              <a:t>phản</a:t>
            </a:r>
            <a:r>
              <a:rPr lang="en-US" dirty="0" smtClean="0"/>
              <a:t> </a:t>
            </a:r>
            <a:r>
              <a:rPr lang="en-US" dirty="0" err="1" smtClean="0"/>
              <a:t>hồi</a:t>
            </a:r>
            <a:r>
              <a:rPr lang="en-US" dirty="0" smtClean="0"/>
              <a:t> </a:t>
            </a:r>
            <a:r>
              <a:rPr lang="en-US" dirty="0" err="1" smtClean="0"/>
              <a:t>về</a:t>
            </a:r>
            <a:r>
              <a:rPr lang="en-US" dirty="0" smtClean="0"/>
              <a:t> </a:t>
            </a:r>
            <a:r>
              <a:rPr lang="en-US" dirty="0" err="1" smtClean="0"/>
              <a:t>yêu</a:t>
            </a:r>
            <a:r>
              <a:rPr lang="en-US" dirty="0" smtClean="0"/>
              <a:t> </a:t>
            </a:r>
            <a:r>
              <a:rPr lang="en-US" dirty="0" err="1" smtClean="0"/>
              <a:t>cầu</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hoặc</a:t>
            </a:r>
            <a:r>
              <a:rPr lang="en-US" dirty="0" smtClean="0"/>
              <a:t> </a:t>
            </a:r>
            <a:r>
              <a:rPr lang="en-US" dirty="0" err="1" smtClean="0"/>
              <a:t>giao</a:t>
            </a:r>
            <a:r>
              <a:rPr lang="en-US" dirty="0" smtClean="0"/>
              <a:t> </a:t>
            </a:r>
            <a:r>
              <a:rPr lang="en-US" dirty="0" err="1" smtClean="0"/>
              <a:t>diện</a:t>
            </a:r>
            <a:r>
              <a:rPr lang="en-US" dirty="0" smtClean="0"/>
              <a:t> </a:t>
            </a:r>
            <a:r>
              <a:rPr lang="en-US" dirty="0" err="1" smtClean="0"/>
              <a:t>người</a:t>
            </a:r>
            <a:r>
              <a:rPr lang="en-US" dirty="0" smtClean="0"/>
              <a:t> </a:t>
            </a:r>
            <a:r>
              <a:rPr lang="en-US" dirty="0" err="1" smtClean="0"/>
              <a:t>dùng</a:t>
            </a:r>
            <a:r>
              <a:rPr lang="en-US" dirty="0" smtClean="0"/>
              <a:t> </a:t>
            </a:r>
            <a:r>
              <a:rPr lang="en-US" dirty="0" err="1" smtClean="0"/>
              <a:t>từ</a:t>
            </a:r>
            <a:r>
              <a:rPr lang="en-US" dirty="0" smtClean="0"/>
              <a:t> </a:t>
            </a:r>
            <a:r>
              <a:rPr lang="en-US" dirty="0" err="1" smtClean="0"/>
              <a:t>người</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Ngoài</a:t>
            </a:r>
            <a:r>
              <a:rPr lang="en-US" dirty="0" smtClean="0"/>
              <a:t> </a:t>
            </a:r>
            <a:r>
              <a:rPr lang="en-US" dirty="0" err="1" smtClean="0"/>
              <a:t>ra</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này</a:t>
            </a:r>
            <a:r>
              <a:rPr lang="en-US" dirty="0" smtClean="0"/>
              <a:t> </a:t>
            </a:r>
            <a:r>
              <a:rPr lang="en-US" dirty="0" err="1" smtClean="0"/>
              <a:t>còn</a:t>
            </a:r>
            <a:r>
              <a:rPr lang="en-US" dirty="0" smtClean="0"/>
              <a:t> </a:t>
            </a:r>
            <a:r>
              <a:rPr lang="en-US" dirty="0" err="1" smtClean="0"/>
              <a:t>dùng</a:t>
            </a:r>
            <a:r>
              <a:rPr lang="en-US" dirty="0" smtClean="0"/>
              <a:t> </a:t>
            </a:r>
            <a:r>
              <a:rPr lang="en-US" dirty="0" err="1" smtClean="0"/>
              <a:t>để</a:t>
            </a:r>
            <a:r>
              <a:rPr lang="en-US" dirty="0" smtClean="0"/>
              <a:t> </a:t>
            </a:r>
            <a:r>
              <a:rPr lang="en-US" dirty="0" err="1" smtClean="0"/>
              <a:t>tìm</a:t>
            </a:r>
            <a:r>
              <a:rPr lang="en-US" dirty="0" smtClean="0"/>
              <a:t> </a:t>
            </a:r>
            <a:r>
              <a:rPr lang="en-US" dirty="0" err="1" smtClean="0"/>
              <a:t>hiểu</a:t>
            </a:r>
            <a:r>
              <a:rPr lang="en-US" dirty="0" smtClean="0"/>
              <a:t> </a:t>
            </a:r>
            <a:r>
              <a:rPr lang="en-US" dirty="0" err="1" smtClean="0"/>
              <a:t>về</a:t>
            </a:r>
            <a:r>
              <a:rPr lang="en-US" dirty="0" smtClean="0"/>
              <a:t> </a:t>
            </a:r>
            <a:r>
              <a:rPr lang="en-US" dirty="0" err="1" smtClean="0"/>
              <a:t>yêu</a:t>
            </a:r>
            <a:r>
              <a:rPr lang="en-US" dirty="0" smtClean="0"/>
              <a:t> </a:t>
            </a:r>
            <a:r>
              <a:rPr lang="en-US" dirty="0" err="1" smtClean="0"/>
              <a:t>cầu</a:t>
            </a:r>
            <a:r>
              <a:rPr lang="en-US" dirty="0" smtClean="0"/>
              <a:t>, </a:t>
            </a:r>
            <a:r>
              <a:rPr lang="en-US" dirty="0" err="1" smtClean="0"/>
              <a:t>thiết</a:t>
            </a:r>
            <a:r>
              <a:rPr lang="en-US" dirty="0" smtClean="0"/>
              <a:t> </a:t>
            </a:r>
            <a:r>
              <a:rPr lang="en-US" dirty="0" err="1" smtClean="0"/>
              <a:t>kế</a:t>
            </a:r>
            <a:r>
              <a:rPr lang="en-US" dirty="0" smtClean="0"/>
              <a:t>, </a:t>
            </a:r>
            <a:r>
              <a:rPr lang="en-US" dirty="0" err="1" smtClean="0"/>
              <a:t>các</a:t>
            </a:r>
            <a:r>
              <a:rPr lang="en-US" dirty="0" smtClean="0"/>
              <a:t> </a:t>
            </a:r>
            <a:r>
              <a:rPr lang="en-US" dirty="0" err="1" smtClean="0"/>
              <a:t>cách</a:t>
            </a:r>
            <a:r>
              <a:rPr lang="en-US" dirty="0" smtClean="0"/>
              <a:t> </a:t>
            </a:r>
            <a:r>
              <a:rPr lang="en-US" dirty="0" err="1" smtClean="0"/>
              <a:t>cài</a:t>
            </a:r>
            <a:r>
              <a:rPr lang="en-US" dirty="0" smtClean="0"/>
              <a:t> </a:t>
            </a:r>
            <a:r>
              <a:rPr lang="en-US" dirty="0" err="1" smtClean="0"/>
              <a:t>đặt</a:t>
            </a:r>
            <a:r>
              <a:rPr lang="en-US" dirty="0" smtClean="0"/>
              <a:t> </a:t>
            </a:r>
            <a:r>
              <a:rPr lang="en-US" dirty="0" err="1"/>
              <a:t>phần</a:t>
            </a:r>
            <a:r>
              <a:rPr lang="en-US" dirty="0"/>
              <a:t> </a:t>
            </a:r>
            <a:r>
              <a:rPr lang="en-US" dirty="0" err="1" smtClean="0"/>
              <a:t>mềm</a:t>
            </a:r>
            <a:r>
              <a:rPr lang="en-US" dirty="0" smtClean="0"/>
              <a:t> </a:t>
            </a:r>
            <a:r>
              <a:rPr lang="en-US" dirty="0" err="1" smtClean="0"/>
              <a:t>và</a:t>
            </a:r>
            <a:r>
              <a:rPr lang="en-US" dirty="0" smtClean="0"/>
              <a:t> </a:t>
            </a:r>
            <a:r>
              <a:rPr lang="en-US" dirty="0" err="1" smtClean="0"/>
              <a:t>để</a:t>
            </a:r>
            <a:r>
              <a:rPr lang="en-US" dirty="0" smtClean="0"/>
              <a:t> </a:t>
            </a:r>
            <a:r>
              <a:rPr lang="en-US" dirty="0" err="1" smtClean="0"/>
              <a:t>tìm</a:t>
            </a:r>
            <a:r>
              <a:rPr lang="en-US" dirty="0" smtClean="0"/>
              <a:t> </a:t>
            </a:r>
            <a:r>
              <a:rPr lang="en-US" dirty="0" err="1" smtClean="0"/>
              <a:t>hiểu</a:t>
            </a:r>
            <a:r>
              <a:rPr lang="en-US" dirty="0" smtClean="0"/>
              <a:t> </a:t>
            </a:r>
            <a:r>
              <a:rPr lang="en-US" dirty="0" err="1" smtClean="0"/>
              <a:t>những</a:t>
            </a:r>
            <a:r>
              <a:rPr lang="en-US" dirty="0" smtClean="0"/>
              <a:t> </a:t>
            </a:r>
            <a:r>
              <a:rPr lang="en-US" dirty="0" err="1" smtClean="0"/>
              <a:t>góc</a:t>
            </a:r>
            <a:r>
              <a:rPr lang="en-US" dirty="0" smtClean="0"/>
              <a:t> </a:t>
            </a:r>
            <a:r>
              <a:rPr lang="en-US" dirty="0" err="1" smtClean="0"/>
              <a:t>nhìn</a:t>
            </a:r>
            <a:r>
              <a:rPr lang="en-US" dirty="0" smtClean="0"/>
              <a:t> </a:t>
            </a:r>
            <a:r>
              <a:rPr lang="en-US" dirty="0" err="1" smtClean="0"/>
              <a:t>hữu</a:t>
            </a:r>
            <a:r>
              <a:rPr lang="en-US" dirty="0" smtClean="0"/>
              <a:t> </a:t>
            </a:r>
            <a:r>
              <a:rPr lang="en-US" dirty="0" err="1" smtClean="0"/>
              <a:t>ích</a:t>
            </a:r>
            <a:r>
              <a:rPr lang="en-US" dirty="0" smtClean="0"/>
              <a:t> </a:t>
            </a:r>
            <a:r>
              <a:rPr lang="en-US" dirty="0" err="1" smtClean="0"/>
              <a:t>khác</a:t>
            </a:r>
            <a:r>
              <a:rPr lang="en-US" dirty="0" smtClean="0"/>
              <a:t> </a:t>
            </a:r>
            <a:r>
              <a:rPr lang="en-US" dirty="0" err="1" smtClean="0"/>
              <a:t>trong</a:t>
            </a:r>
            <a:r>
              <a:rPr lang="en-US" dirty="0" smtClean="0"/>
              <a:t> </a:t>
            </a:r>
            <a:r>
              <a:rPr lang="en-US" dirty="0" err="1" smtClean="0"/>
              <a:t>phần</a:t>
            </a:r>
            <a:r>
              <a:rPr lang="en-US" dirty="0" smtClean="0"/>
              <a:t> </a:t>
            </a:r>
            <a:r>
              <a:rPr lang="en-US" dirty="0" err="1" smtClean="0"/>
              <a:t>mềm</a:t>
            </a:r>
            <a:r>
              <a:rPr lang="en-US" dirty="0" smtClean="0"/>
              <a:t>.</a:t>
            </a:r>
          </a:p>
          <a:p>
            <a:pPr algn="just"/>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Agile: </a:t>
            </a:r>
            <a:r>
              <a:rPr lang="en-US" dirty="0" err="1"/>
              <a:t>Là</a:t>
            </a:r>
            <a:r>
              <a:rPr lang="en-US" dirty="0"/>
              <a:t> </a:t>
            </a:r>
            <a:r>
              <a:rPr lang="en-US" dirty="0" err="1"/>
              <a:t>những</a:t>
            </a:r>
            <a:r>
              <a:rPr lang="en-US" dirty="0"/>
              <a:t> </a:t>
            </a:r>
            <a:r>
              <a:rPr lang="en-US" dirty="0" err="1"/>
              <a:t>phương</a:t>
            </a:r>
            <a:r>
              <a:rPr lang="en-US" dirty="0"/>
              <a:t> </a:t>
            </a:r>
            <a:r>
              <a:rPr lang="en-US" dirty="0" err="1"/>
              <a:t>pháp</a:t>
            </a:r>
            <a:r>
              <a:rPr lang="en-US" dirty="0"/>
              <a:t> </a:t>
            </a:r>
            <a:r>
              <a:rPr lang="en-US" dirty="0" err="1"/>
              <a:t>đơn</a:t>
            </a:r>
            <a:r>
              <a:rPr lang="en-US" dirty="0"/>
              <a:t> </a:t>
            </a:r>
            <a:r>
              <a:rPr lang="en-US" dirty="0" err="1"/>
              <a:t>giản</a:t>
            </a:r>
            <a:r>
              <a:rPr lang="en-US" dirty="0"/>
              <a:t> </a:t>
            </a:r>
            <a:r>
              <a:rPr lang="en-US" dirty="0" err="1"/>
              <a:t>với</a:t>
            </a:r>
            <a:r>
              <a:rPr lang="en-US" dirty="0"/>
              <a:t> </a:t>
            </a:r>
            <a:r>
              <a:rPr lang="en-US" dirty="0" err="1"/>
              <a:t>những</a:t>
            </a:r>
            <a:r>
              <a:rPr lang="en-US" dirty="0"/>
              <a:t> </a:t>
            </a:r>
            <a:r>
              <a:rPr lang="en-US" dirty="0" err="1"/>
              <a:t>đặc</a:t>
            </a:r>
            <a:r>
              <a:rPr lang="en-US" dirty="0"/>
              <a:t> </a:t>
            </a:r>
            <a:r>
              <a:rPr lang="en-US" dirty="0" err="1"/>
              <a:t>điểm</a:t>
            </a:r>
            <a:r>
              <a:rPr lang="en-US" dirty="0"/>
              <a:t> </a:t>
            </a:r>
            <a:r>
              <a:rPr lang="en-US" dirty="0" err="1"/>
              <a:t>như</a:t>
            </a:r>
            <a:r>
              <a:rPr lang="en-US" dirty="0"/>
              <a:t>: </a:t>
            </a:r>
            <a:r>
              <a:rPr lang="en-US" dirty="0" err="1"/>
              <a:t>gồm</a:t>
            </a:r>
            <a:r>
              <a:rPr lang="en-US" dirty="0"/>
              <a:t> </a:t>
            </a:r>
            <a:r>
              <a:rPr lang="en-US" dirty="0" err="1"/>
              <a:t>những</a:t>
            </a:r>
            <a:r>
              <a:rPr lang="en-US" dirty="0"/>
              <a:t> </a:t>
            </a:r>
            <a:r>
              <a:rPr lang="en-US" dirty="0" err="1"/>
              <a:t>chu</a:t>
            </a:r>
            <a:r>
              <a:rPr lang="en-US" dirty="0"/>
              <a:t> </a:t>
            </a:r>
            <a:r>
              <a:rPr lang="en-US" dirty="0" err="1"/>
              <a:t>kỳ</a:t>
            </a:r>
            <a:r>
              <a:rPr lang="en-US" dirty="0"/>
              <a:t> </a:t>
            </a:r>
            <a:r>
              <a:rPr lang="en-US" dirty="0" err="1"/>
              <a:t>phát</a:t>
            </a:r>
            <a:r>
              <a:rPr lang="en-US" dirty="0"/>
              <a:t> </a:t>
            </a:r>
            <a:r>
              <a:rPr lang="en-US" dirty="0" err="1"/>
              <a:t>triển</a:t>
            </a:r>
            <a:r>
              <a:rPr lang="en-US" dirty="0"/>
              <a:t> </a:t>
            </a:r>
            <a:r>
              <a:rPr lang="en-US" dirty="0" err="1"/>
              <a:t>ngắn</a:t>
            </a:r>
            <a:r>
              <a:rPr lang="en-US" dirty="0"/>
              <a:t> </a:t>
            </a:r>
            <a:r>
              <a:rPr lang="en-US" dirty="0" err="1"/>
              <a:t>được</a:t>
            </a:r>
            <a:r>
              <a:rPr lang="en-US" dirty="0"/>
              <a:t>, </a:t>
            </a:r>
            <a:r>
              <a:rPr lang="en-US" dirty="0" err="1"/>
              <a:t>được</a:t>
            </a:r>
            <a:r>
              <a:rPr lang="en-US" dirty="0"/>
              <a:t> </a:t>
            </a:r>
            <a:r>
              <a:rPr lang="en-US" dirty="0" err="1"/>
              <a:t>thực</a:t>
            </a:r>
            <a:r>
              <a:rPr lang="en-US" dirty="0"/>
              <a:t> </a:t>
            </a:r>
            <a:r>
              <a:rPr lang="en-US" dirty="0" err="1"/>
              <a:t>hiện</a:t>
            </a:r>
            <a:r>
              <a:rPr lang="en-US" dirty="0"/>
              <a:t> </a:t>
            </a:r>
            <a:r>
              <a:rPr lang="en-US" dirty="0" err="1"/>
              <a:t>bởi</a:t>
            </a:r>
            <a:r>
              <a:rPr lang="en-US" dirty="0"/>
              <a:t> </a:t>
            </a:r>
            <a:r>
              <a:rPr lang="en-US" dirty="0" err="1"/>
              <a:t>những</a:t>
            </a:r>
            <a:r>
              <a:rPr lang="en-US" dirty="0"/>
              <a:t> team </a:t>
            </a:r>
            <a:r>
              <a:rPr lang="en-US" dirty="0" err="1"/>
              <a:t>tự</a:t>
            </a:r>
            <a:r>
              <a:rPr lang="en-US" dirty="0"/>
              <a:t> </a:t>
            </a:r>
            <a:r>
              <a:rPr lang="en-US" dirty="0" err="1"/>
              <a:t>quản</a:t>
            </a:r>
            <a:r>
              <a:rPr lang="en-US" dirty="0"/>
              <a:t> </a:t>
            </a:r>
            <a:r>
              <a:rPr lang="en-US" dirty="0" err="1"/>
              <a:t>lý</a:t>
            </a:r>
            <a:r>
              <a:rPr lang="en-US" dirty="0"/>
              <a:t>, </a:t>
            </a:r>
            <a:r>
              <a:rPr lang="en-US" dirty="0" err="1"/>
              <a:t>thiết</a:t>
            </a:r>
            <a:r>
              <a:rPr lang="en-US" dirty="0"/>
              <a:t> </a:t>
            </a:r>
            <a:r>
              <a:rPr lang="en-US" dirty="0" err="1"/>
              <a:t>kế</a:t>
            </a:r>
            <a:r>
              <a:rPr lang="en-US" dirty="0"/>
              <a:t> </a:t>
            </a:r>
            <a:r>
              <a:rPr lang="en-US" dirty="0" err="1"/>
              <a:t>đơn</a:t>
            </a:r>
            <a:r>
              <a:rPr lang="en-US" dirty="0"/>
              <a:t> </a:t>
            </a:r>
            <a:r>
              <a:rPr lang="en-US" dirty="0" err="1"/>
              <a:t>giản</a:t>
            </a:r>
            <a:r>
              <a:rPr lang="en-US" dirty="0"/>
              <a:t> </a:t>
            </a:r>
            <a:r>
              <a:rPr lang="en-US" dirty="0" err="1"/>
              <a:t>hơn</a:t>
            </a:r>
            <a:r>
              <a:rPr lang="en-US" dirty="0"/>
              <a:t>, </a:t>
            </a:r>
            <a:r>
              <a:rPr lang="en-US" dirty="0" err="1"/>
              <a:t>phát</a:t>
            </a:r>
            <a:r>
              <a:rPr lang="en-US" dirty="0"/>
              <a:t> </a:t>
            </a:r>
            <a:r>
              <a:rPr lang="en-US" dirty="0" err="1"/>
              <a:t>triển</a:t>
            </a:r>
            <a:r>
              <a:rPr lang="en-US" dirty="0"/>
              <a:t> </a:t>
            </a:r>
            <a:r>
              <a:rPr lang="en-US" dirty="0" err="1"/>
              <a:t>theo</a:t>
            </a:r>
            <a:r>
              <a:rPr lang="en-US" dirty="0"/>
              <a:t> </a:t>
            </a:r>
            <a:r>
              <a:rPr lang="en-US" dirty="0" err="1"/>
              <a:t>hướng</a:t>
            </a:r>
            <a:r>
              <a:rPr lang="en-US" dirty="0"/>
              <a:t> </a:t>
            </a:r>
            <a:r>
              <a:rPr lang="en-US" dirty="0" smtClean="0"/>
              <a:t>test-driven</a:t>
            </a:r>
            <a:r>
              <a:rPr lang="en-US" dirty="0"/>
              <a:t>, </a:t>
            </a:r>
            <a:r>
              <a:rPr lang="en-US" dirty="0" err="1"/>
              <a:t>có</a:t>
            </a:r>
            <a:r>
              <a:rPr lang="en-US" dirty="0"/>
              <a:t> </a:t>
            </a:r>
            <a:r>
              <a:rPr lang="en-US" dirty="0" err="1"/>
              <a:t>sự</a:t>
            </a:r>
            <a:r>
              <a:rPr lang="en-US" dirty="0"/>
              <a:t> </a:t>
            </a:r>
            <a:r>
              <a:rPr lang="en-US" dirty="0" err="1"/>
              <a:t>tham</a:t>
            </a:r>
            <a:r>
              <a:rPr lang="en-US" dirty="0"/>
              <a:t> </a:t>
            </a:r>
            <a:r>
              <a:rPr lang="en-US" dirty="0" err="1"/>
              <a:t>gia</a:t>
            </a:r>
            <a:r>
              <a:rPr lang="en-US" dirty="0"/>
              <a:t> </a:t>
            </a:r>
            <a:r>
              <a:rPr lang="en-US" dirty="0" err="1"/>
              <a:t>thường</a:t>
            </a:r>
            <a:r>
              <a:rPr lang="en-US" dirty="0"/>
              <a:t> </a:t>
            </a:r>
            <a:r>
              <a:rPr lang="en-US" dirty="0" err="1"/>
              <a:t>xuyên</a:t>
            </a:r>
            <a:r>
              <a:rPr lang="en-US" dirty="0"/>
              <a:t> </a:t>
            </a:r>
            <a:r>
              <a:rPr lang="en-US" dirty="0" err="1"/>
              <a:t>của</a:t>
            </a:r>
            <a:r>
              <a:rPr lang="en-US" dirty="0"/>
              <a:t> </a:t>
            </a:r>
            <a:r>
              <a:rPr lang="en-US" dirty="0" err="1"/>
              <a:t>khách</a:t>
            </a:r>
            <a:r>
              <a:rPr lang="en-US" dirty="0"/>
              <a:t> </a:t>
            </a:r>
            <a:r>
              <a:rPr lang="en-US" dirty="0" err="1"/>
              <a:t>hàng</a:t>
            </a:r>
            <a:r>
              <a:rPr lang="en-US" dirty="0"/>
              <a:t> </a:t>
            </a:r>
            <a:r>
              <a:rPr lang="en-US" dirty="0" err="1"/>
              <a:t>vào</a:t>
            </a:r>
            <a:r>
              <a:rPr lang="en-US" dirty="0"/>
              <a:t> </a:t>
            </a:r>
            <a:r>
              <a:rPr lang="en-US" dirty="0" err="1"/>
              <a:t>các</a:t>
            </a:r>
            <a:r>
              <a:rPr lang="en-US" dirty="0"/>
              <a:t> </a:t>
            </a:r>
            <a:r>
              <a:rPr lang="en-US" dirty="0" err="1"/>
              <a:t>giai</a:t>
            </a:r>
            <a:r>
              <a:rPr lang="en-US" dirty="0"/>
              <a:t> </a:t>
            </a:r>
            <a:r>
              <a:rPr lang="en-US" dirty="0" err="1"/>
              <a:t>đoạn</a:t>
            </a:r>
            <a:r>
              <a:rPr lang="en-US" dirty="0"/>
              <a:t> </a:t>
            </a:r>
            <a:r>
              <a:rPr lang="en-US" dirty="0" err="1"/>
              <a:t>phát</a:t>
            </a:r>
            <a:r>
              <a:rPr lang="en-US" dirty="0"/>
              <a:t> </a:t>
            </a:r>
            <a:r>
              <a:rPr lang="en-US" dirty="0" err="1"/>
              <a:t>triển</a:t>
            </a:r>
            <a:r>
              <a:rPr lang="en-US" dirty="0"/>
              <a:t>, </a:t>
            </a:r>
            <a:r>
              <a:rPr lang="en-US" dirty="0" err="1"/>
              <a:t>và</a:t>
            </a:r>
            <a:r>
              <a:rPr lang="en-US" dirty="0"/>
              <a:t> </a:t>
            </a:r>
            <a:r>
              <a:rPr lang="en-US" dirty="0" err="1"/>
              <a:t>nhấn</a:t>
            </a:r>
            <a:r>
              <a:rPr lang="en-US" dirty="0"/>
              <a:t> </a:t>
            </a:r>
            <a:r>
              <a:rPr lang="en-US" dirty="0" err="1"/>
              <a:t>mạnh</a:t>
            </a:r>
            <a:r>
              <a:rPr lang="en-US" dirty="0"/>
              <a:t> </a:t>
            </a:r>
            <a:r>
              <a:rPr lang="en-US" dirty="0" err="1"/>
              <a:t>vào</a:t>
            </a:r>
            <a:r>
              <a:rPr lang="en-US" dirty="0"/>
              <a:t> </a:t>
            </a:r>
            <a:r>
              <a:rPr lang="en-US" dirty="0" err="1"/>
              <a:t>việc</a:t>
            </a:r>
            <a:r>
              <a:rPr lang="en-US" dirty="0"/>
              <a:t> </a:t>
            </a:r>
            <a:r>
              <a:rPr lang="en-US" dirty="0" err="1"/>
              <a:t>tạo</a:t>
            </a:r>
            <a:r>
              <a:rPr lang="en-US" dirty="0"/>
              <a:t> </a:t>
            </a:r>
            <a:r>
              <a:rPr lang="en-US" dirty="0" err="1"/>
              <a:t>ra</a:t>
            </a:r>
            <a:r>
              <a:rPr lang="en-US" dirty="0"/>
              <a:t> </a:t>
            </a:r>
            <a:r>
              <a:rPr lang="en-US" dirty="0" err="1"/>
              <a:t>sản</a:t>
            </a:r>
            <a:r>
              <a:rPr lang="en-US" dirty="0"/>
              <a:t> </a:t>
            </a:r>
            <a:r>
              <a:rPr lang="en-US" dirty="0" err="1"/>
              <a:t>phẩm</a:t>
            </a:r>
            <a:r>
              <a:rPr lang="en-US" dirty="0"/>
              <a:t> </a:t>
            </a:r>
            <a:r>
              <a:rPr lang="en-US" dirty="0" err="1"/>
              <a:t>với</a:t>
            </a:r>
            <a:r>
              <a:rPr lang="en-US" dirty="0"/>
              <a:t> </a:t>
            </a:r>
            <a:r>
              <a:rPr lang="en-US" dirty="0" err="1"/>
              <a:t>tính</a:t>
            </a:r>
            <a:r>
              <a:rPr lang="en-US" dirty="0"/>
              <a:t> </a:t>
            </a:r>
            <a:r>
              <a:rPr lang="en-US" dirty="0" err="1"/>
              <a:t>năng</a:t>
            </a:r>
            <a:r>
              <a:rPr lang="en-US" dirty="0"/>
              <a:t> tang </a:t>
            </a:r>
            <a:r>
              <a:rPr lang="en-US" dirty="0" err="1"/>
              <a:t>thêm</a:t>
            </a:r>
            <a:r>
              <a:rPr lang="en-US" dirty="0"/>
              <a:t> </a:t>
            </a:r>
            <a:r>
              <a:rPr lang="en-US" dirty="0" err="1"/>
              <a:t>sau</a:t>
            </a:r>
            <a:r>
              <a:rPr lang="en-US" dirty="0"/>
              <a:t> </a:t>
            </a:r>
            <a:r>
              <a:rPr lang="en-US" dirty="0" err="1"/>
              <a:t>mỗi</a:t>
            </a:r>
            <a:r>
              <a:rPr lang="en-US" dirty="0"/>
              <a:t> </a:t>
            </a:r>
            <a:r>
              <a:rPr lang="en-US" dirty="0" err="1"/>
              <a:t>chu</a:t>
            </a:r>
            <a:r>
              <a:rPr lang="en-US" dirty="0"/>
              <a:t> </a:t>
            </a:r>
            <a:r>
              <a:rPr lang="en-US" dirty="0" err="1"/>
              <a:t>kỳ</a:t>
            </a:r>
            <a:r>
              <a:rPr lang="en-US" dirty="0"/>
              <a:t> </a:t>
            </a:r>
            <a:r>
              <a:rPr lang="en-US" dirty="0" err="1"/>
              <a:t>phát</a:t>
            </a:r>
            <a:r>
              <a:rPr lang="en-US" dirty="0"/>
              <a:t> </a:t>
            </a:r>
            <a:r>
              <a:rPr lang="en-US" dirty="0" err="1"/>
              <a:t>triển</a:t>
            </a:r>
            <a:r>
              <a:rPr lang="en-US" dirty="0" smtClean="0"/>
              <a:t>.</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17</a:t>
            </a:fld>
            <a:endParaRPr lang="en-US" dirty="0"/>
          </a:p>
        </p:txBody>
      </p:sp>
    </p:spTree>
    <p:extLst>
      <p:ext uri="{BB962C8B-B14F-4D97-AF65-F5344CB8AC3E}">
        <p14:creationId xmlns:p14="http://schemas.microsoft.com/office/powerpoint/2010/main" val="18595752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endParaRPr lang="en-US" dirty="0"/>
          </a:p>
        </p:txBody>
      </p:sp>
      <p:sp>
        <p:nvSpPr>
          <p:cNvPr id="3" name="Content Placeholder 2"/>
          <p:cNvSpPr>
            <a:spLocks noGrp="1"/>
          </p:cNvSpPr>
          <p:nvPr>
            <p:ph idx="1"/>
          </p:nvPr>
        </p:nvSpPr>
        <p:spPr/>
        <p:txBody>
          <a:bodyPr>
            <a:normAutofit lnSpcReduction="10000"/>
          </a:bodyPr>
          <a:lstStyle/>
          <a:p>
            <a:r>
              <a:rPr lang="en-US" dirty="0" err="1" smtClean="0"/>
              <a:t>Là</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đã</a:t>
            </a:r>
            <a:r>
              <a:rPr lang="en-US" dirty="0" smtClean="0"/>
              <a:t> </a:t>
            </a:r>
            <a:r>
              <a:rPr lang="en-US" dirty="0" err="1" smtClean="0"/>
              <a:t>và</a:t>
            </a:r>
            <a:r>
              <a:rPr lang="en-US" dirty="0" smtClean="0"/>
              <a:t> </a:t>
            </a:r>
            <a:r>
              <a:rPr lang="en-US" dirty="0" err="1" smtClean="0"/>
              <a:t>đang</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rộng</a:t>
            </a:r>
            <a:r>
              <a:rPr lang="en-US" dirty="0" smtClean="0"/>
              <a:t> </a:t>
            </a:r>
            <a:r>
              <a:rPr lang="en-US" dirty="0" err="1" smtClean="0"/>
              <a:t>rãi</a:t>
            </a:r>
            <a:r>
              <a:rPr lang="en-US" dirty="0" smtClean="0"/>
              <a:t> </a:t>
            </a:r>
            <a:r>
              <a:rPr lang="en-US" dirty="0" err="1" smtClean="0"/>
              <a:t>trong</a:t>
            </a:r>
            <a:r>
              <a:rPr lang="en-US" dirty="0" smtClean="0"/>
              <a:t> </a:t>
            </a:r>
            <a:r>
              <a:rPr lang="en-US" dirty="0" err="1" smtClean="0"/>
              <a:t>thực</a:t>
            </a:r>
            <a:r>
              <a:rPr lang="en-US" dirty="0" smtClean="0"/>
              <a:t> </a:t>
            </a:r>
            <a:r>
              <a:rPr lang="en-US" dirty="0" err="1" smtClean="0"/>
              <a:t>tế</a:t>
            </a:r>
            <a:r>
              <a:rPr lang="en-US" dirty="0" smtClean="0"/>
              <a:t> </a:t>
            </a:r>
            <a:r>
              <a:rPr lang="en-US" dirty="0" err="1" smtClean="0"/>
              <a:t>trong</a:t>
            </a:r>
            <a:r>
              <a:rPr lang="en-US" dirty="0" smtClean="0"/>
              <a:t> </a:t>
            </a:r>
            <a:r>
              <a:rPr lang="en-US" dirty="0" err="1" smtClean="0"/>
              <a:t>ngành</a:t>
            </a:r>
            <a:r>
              <a:rPr lang="en-US" dirty="0" smtClean="0"/>
              <a:t> </a:t>
            </a:r>
            <a:r>
              <a:rPr lang="en-US" dirty="0" err="1" smtClean="0"/>
              <a:t>công</a:t>
            </a:r>
            <a:r>
              <a:rPr lang="en-US" dirty="0" smtClean="0"/>
              <a:t> </a:t>
            </a:r>
            <a:r>
              <a:rPr lang="en-US" dirty="0" err="1" smtClean="0"/>
              <a:t>nghiệp</a:t>
            </a:r>
            <a:r>
              <a:rPr lang="en-US" dirty="0" smtClean="0"/>
              <a:t> </a:t>
            </a:r>
            <a:r>
              <a:rPr lang="en-US" dirty="0" err="1" smtClean="0"/>
              <a:t>phần</a:t>
            </a:r>
            <a:r>
              <a:rPr lang="en-US" dirty="0" smtClean="0"/>
              <a:t> </a:t>
            </a:r>
            <a:r>
              <a:rPr lang="en-US" dirty="0" err="1" smtClean="0"/>
              <a:t>mềm</a:t>
            </a:r>
            <a:endParaRPr lang="en-US" dirty="0" smtClean="0"/>
          </a:p>
          <a:p>
            <a:r>
              <a:rPr lang="en-US" dirty="0" err="1" smtClean="0"/>
              <a:t>Gồm</a:t>
            </a:r>
            <a:r>
              <a:rPr lang="en-US" dirty="0" smtClean="0"/>
              <a:t> 3 </a:t>
            </a:r>
            <a:r>
              <a:rPr lang="en-US" dirty="0" err="1" smtClean="0"/>
              <a:t>loại</a:t>
            </a:r>
            <a:r>
              <a:rPr lang="en-US" dirty="0" smtClean="0"/>
              <a:t> </a:t>
            </a:r>
            <a:r>
              <a:rPr lang="en-US" dirty="0" err="1" smtClean="0"/>
              <a:t>chính</a:t>
            </a:r>
            <a:r>
              <a:rPr lang="en-US" dirty="0" smtClean="0"/>
              <a:t>:</a:t>
            </a:r>
          </a:p>
          <a:p>
            <a:pPr marL="617220" lvl="1" indent="-342900">
              <a:buFont typeface="+mj-lt"/>
              <a:buAutoNum type="arabicPeriod"/>
            </a:pP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và</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có</a:t>
            </a:r>
            <a:r>
              <a:rPr lang="en-US" b="1" dirty="0" smtClean="0"/>
              <a:t> </a:t>
            </a:r>
            <a:r>
              <a:rPr lang="en-US" b="1" dirty="0" err="1" smtClean="0"/>
              <a:t>cấu</a:t>
            </a:r>
            <a:r>
              <a:rPr lang="en-US" b="1" dirty="0" smtClean="0"/>
              <a:t> </a:t>
            </a:r>
            <a:r>
              <a:rPr lang="en-US" b="1" dirty="0" err="1" smtClean="0"/>
              <a:t>trúc</a:t>
            </a:r>
            <a:r>
              <a:rPr lang="en-US" b="1" dirty="0" smtClean="0"/>
              <a:t>: </a:t>
            </a:r>
            <a:r>
              <a:rPr lang="en-US" dirty="0" err="1" smtClean="0"/>
              <a:t>mô</a:t>
            </a:r>
            <a:r>
              <a:rPr lang="en-US" dirty="0" smtClean="0"/>
              <a:t> </a:t>
            </a:r>
            <a:r>
              <a:rPr lang="en-US" dirty="0" err="1" smtClean="0"/>
              <a:t>hình</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được</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chủ</a:t>
            </a:r>
            <a:r>
              <a:rPr lang="en-US" dirty="0" smtClean="0"/>
              <a:t> </a:t>
            </a:r>
            <a:r>
              <a:rPr lang="en-US" dirty="0" err="1" smtClean="0"/>
              <a:t>yếu</a:t>
            </a:r>
            <a:r>
              <a:rPr lang="en-US" dirty="0" smtClean="0"/>
              <a:t> </a:t>
            </a:r>
            <a:r>
              <a:rPr lang="en-US" dirty="0" err="1" smtClean="0"/>
              <a:t>từ</a:t>
            </a:r>
            <a:r>
              <a:rPr lang="en-US" dirty="0" smtClean="0"/>
              <a:t> </a:t>
            </a:r>
            <a:r>
              <a:rPr lang="en-US" dirty="0" err="1" smtClean="0"/>
              <a:t>góc</a:t>
            </a:r>
            <a:r>
              <a:rPr lang="en-US" dirty="0" smtClean="0"/>
              <a:t> </a:t>
            </a:r>
            <a:r>
              <a:rPr lang="en-US" dirty="0" err="1" smtClean="0"/>
              <a:t>nhìn</a:t>
            </a:r>
            <a:r>
              <a:rPr lang="en-US" dirty="0" smtClean="0"/>
              <a:t> </a:t>
            </a:r>
            <a:r>
              <a:rPr lang="en-US" dirty="0" err="1" smtClean="0"/>
              <a:t>chức</a:t>
            </a:r>
            <a:r>
              <a:rPr lang="en-US" dirty="0" smtClean="0"/>
              <a:t> </a:t>
            </a:r>
            <a:r>
              <a:rPr lang="en-US" dirty="0" err="1" smtClean="0"/>
              <a:t>năng</a:t>
            </a:r>
            <a:r>
              <a:rPr lang="en-US" dirty="0" smtClean="0"/>
              <a:t> </a:t>
            </a:r>
            <a:r>
              <a:rPr lang="en-US" dirty="0" err="1" smtClean="0"/>
              <a:t>và</a:t>
            </a:r>
            <a:r>
              <a:rPr lang="en-US" dirty="0" smtClean="0"/>
              <a:t> </a:t>
            </a:r>
            <a:r>
              <a:rPr lang="en-US" dirty="0" err="1" smtClean="0"/>
              <a:t>hành</a:t>
            </a:r>
            <a:r>
              <a:rPr lang="en-US" dirty="0" smtClean="0"/>
              <a:t> vi </a:t>
            </a:r>
            <a:r>
              <a:rPr lang="en-US" dirty="0" err="1" smtClean="0"/>
              <a:t>của</a:t>
            </a:r>
            <a:r>
              <a:rPr lang="en-US" dirty="0" smtClean="0"/>
              <a:t> </a:t>
            </a:r>
            <a:r>
              <a:rPr lang="en-US" dirty="0" err="1" smtClean="0"/>
              <a:t>hệ</a:t>
            </a:r>
            <a:r>
              <a:rPr lang="en-US" dirty="0" smtClean="0"/>
              <a:t> </a:t>
            </a:r>
            <a:r>
              <a:rPr lang="en-US" dirty="0" err="1" smtClean="0"/>
              <a:t>thống</a:t>
            </a:r>
            <a:r>
              <a:rPr lang="en-US" dirty="0" smtClean="0"/>
              <a:t>, </a:t>
            </a:r>
            <a:r>
              <a:rPr lang="en-US" dirty="0" err="1" smtClean="0"/>
              <a:t>từ</a:t>
            </a:r>
            <a:r>
              <a:rPr lang="en-US" dirty="0" smtClean="0"/>
              <a:t> </a:t>
            </a:r>
            <a:r>
              <a:rPr lang="en-US" dirty="0" err="1" smtClean="0"/>
              <a:t>mức</a:t>
            </a:r>
            <a:r>
              <a:rPr lang="en-US" dirty="0" smtClean="0"/>
              <a:t> </a:t>
            </a:r>
            <a:r>
              <a:rPr lang="en-US" dirty="0" err="1" smtClean="0"/>
              <a:t>cao</a:t>
            </a:r>
            <a:r>
              <a:rPr lang="en-US" dirty="0" smtClean="0"/>
              <a:t> </a:t>
            </a:r>
            <a:r>
              <a:rPr lang="en-US" dirty="0" err="1" smtClean="0"/>
              <a:t>tới</a:t>
            </a:r>
            <a:r>
              <a:rPr lang="en-US" dirty="0" smtClean="0"/>
              <a:t> </a:t>
            </a:r>
            <a:r>
              <a:rPr lang="en-US" dirty="0" err="1" smtClean="0"/>
              <a:t>mức</a:t>
            </a:r>
            <a:r>
              <a:rPr lang="en-US" dirty="0" smtClean="0"/>
              <a:t> </a:t>
            </a:r>
            <a:r>
              <a:rPr lang="en-US" dirty="0" err="1" smtClean="0"/>
              <a:t>thấp</a:t>
            </a:r>
            <a:r>
              <a:rPr lang="en-US" dirty="0" smtClean="0"/>
              <a:t> </a:t>
            </a:r>
            <a:r>
              <a:rPr lang="en-US" dirty="0" err="1" smtClean="0"/>
              <a:t>hơn</a:t>
            </a:r>
            <a:r>
              <a:rPr lang="en-US" dirty="0" smtClean="0"/>
              <a:t> </a:t>
            </a:r>
            <a:r>
              <a:rPr lang="en-US" dirty="0" err="1" smtClean="0"/>
              <a:t>thông</a:t>
            </a:r>
            <a:r>
              <a:rPr lang="en-US" dirty="0" smtClean="0"/>
              <a:t> qua </a:t>
            </a:r>
            <a:r>
              <a:rPr lang="en-US" dirty="0" err="1" smtClean="0"/>
              <a:t>nhiều</a:t>
            </a:r>
            <a:r>
              <a:rPr lang="en-US" dirty="0" smtClean="0"/>
              <a:t> </a:t>
            </a:r>
            <a:r>
              <a:rPr lang="en-US" dirty="0" err="1" smtClean="0"/>
              <a:t>lần</a:t>
            </a:r>
            <a:r>
              <a:rPr lang="en-US" dirty="0" smtClean="0"/>
              <a:t> </a:t>
            </a:r>
            <a:r>
              <a:rPr lang="en-US" dirty="0" err="1" smtClean="0"/>
              <a:t>thiết</a:t>
            </a:r>
            <a:r>
              <a:rPr lang="en-US" dirty="0" smtClean="0"/>
              <a:t> </a:t>
            </a:r>
            <a:r>
              <a:rPr lang="en-US" dirty="0" err="1" smtClean="0"/>
              <a:t>kế</a:t>
            </a:r>
            <a:r>
              <a:rPr lang="en-US" dirty="0" smtClean="0"/>
              <a:t>. </a:t>
            </a:r>
            <a:r>
              <a:rPr lang="en-US" dirty="0" err="1" smtClean="0"/>
              <a:t>Bản</a:t>
            </a:r>
            <a:r>
              <a:rPr lang="en-US" dirty="0" smtClean="0"/>
              <a:t> </a:t>
            </a:r>
            <a:r>
              <a:rPr lang="en-US" dirty="0" err="1" smtClean="0"/>
              <a:t>thiết</a:t>
            </a:r>
            <a:r>
              <a:rPr lang="en-US" dirty="0" smtClean="0"/>
              <a:t> </a:t>
            </a:r>
            <a:r>
              <a:rPr lang="en-US" dirty="0" err="1" smtClean="0"/>
              <a:t>kế</a:t>
            </a:r>
            <a:r>
              <a:rPr lang="en-US" dirty="0" smtClean="0"/>
              <a:t> chi </a:t>
            </a:r>
            <a:r>
              <a:rPr lang="en-US" dirty="0" err="1" smtClean="0"/>
              <a:t>tiết</a:t>
            </a:r>
            <a:r>
              <a:rPr lang="en-US" dirty="0" smtClean="0"/>
              <a:t> </a:t>
            </a:r>
            <a:r>
              <a:rPr lang="en-US" dirty="0" err="1" smtClean="0"/>
              <a:t>sau</a:t>
            </a:r>
            <a:r>
              <a:rPr lang="en-US" dirty="0" smtClean="0"/>
              <a:t> </a:t>
            </a:r>
            <a:r>
              <a:rPr lang="en-US" dirty="0" err="1" smtClean="0"/>
              <a:t>cùng</a:t>
            </a:r>
            <a:r>
              <a:rPr lang="en-US" dirty="0" smtClean="0"/>
              <a:t> </a:t>
            </a:r>
            <a:r>
              <a:rPr lang="en-US" dirty="0" err="1" smtClean="0"/>
              <a:t>sẽ</a:t>
            </a:r>
            <a:r>
              <a:rPr lang="en-US" dirty="0" smtClean="0"/>
              <a:t> </a:t>
            </a:r>
            <a:r>
              <a:rPr lang="en-US" dirty="0" err="1" smtClean="0"/>
              <a:t>đáp</a:t>
            </a:r>
            <a:r>
              <a:rPr lang="en-US" dirty="0" smtClean="0"/>
              <a:t> </a:t>
            </a:r>
            <a:r>
              <a:rPr lang="en-US" dirty="0" err="1" smtClean="0"/>
              <a:t>ứng</a:t>
            </a:r>
            <a:r>
              <a:rPr lang="en-US" dirty="0" smtClean="0"/>
              <a:t> </a:t>
            </a:r>
            <a:r>
              <a:rPr lang="en-US" dirty="0" err="1" smtClean="0"/>
              <a:t>được</a:t>
            </a:r>
            <a:r>
              <a:rPr lang="en-US" dirty="0" smtClean="0"/>
              <a:t> </a:t>
            </a:r>
            <a:r>
              <a:rPr lang="en-US" dirty="0" err="1" smtClean="0"/>
              <a:t>những</a:t>
            </a:r>
            <a:r>
              <a:rPr lang="en-US" dirty="0" smtClean="0"/>
              <a:t> </a:t>
            </a:r>
            <a:r>
              <a:rPr lang="en-US" dirty="0" err="1" smtClean="0"/>
              <a:t>đặc</a:t>
            </a:r>
            <a:r>
              <a:rPr lang="en-US" dirty="0" smtClean="0"/>
              <a:t> </a:t>
            </a:r>
            <a:r>
              <a:rPr lang="en-US" dirty="0" err="1" smtClean="0"/>
              <a:t>tả</a:t>
            </a:r>
            <a:r>
              <a:rPr lang="en-US" dirty="0" smtClean="0"/>
              <a:t> </a:t>
            </a:r>
            <a:r>
              <a:rPr lang="en-US" dirty="0" err="1" smtClean="0"/>
              <a:t>yêu</a:t>
            </a:r>
            <a:r>
              <a:rPr lang="en-US" dirty="0" smtClean="0"/>
              <a:t> </a:t>
            </a:r>
            <a:r>
              <a:rPr lang="en-US" dirty="0" err="1" smtClean="0"/>
              <a:t>cầu</a:t>
            </a:r>
            <a:r>
              <a:rPr lang="en-US" dirty="0" smtClean="0"/>
              <a:t> chi </a:t>
            </a:r>
            <a:r>
              <a:rPr lang="en-US" dirty="0" err="1" smtClean="0"/>
              <a:t>tiết</a:t>
            </a:r>
            <a:r>
              <a:rPr lang="en-US" dirty="0" smtClean="0"/>
              <a:t> </a:t>
            </a:r>
            <a:r>
              <a:rPr lang="en-US" dirty="0" err="1" smtClean="0"/>
              <a:t>của</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sau</a:t>
            </a:r>
            <a:r>
              <a:rPr lang="en-US" dirty="0" smtClean="0"/>
              <a:t> </a:t>
            </a:r>
            <a:r>
              <a:rPr lang="en-US" dirty="0" err="1" smtClean="0"/>
              <a:t>đó</a:t>
            </a:r>
            <a:r>
              <a:rPr lang="en-US" dirty="0" smtClean="0"/>
              <a:t> </a:t>
            </a:r>
            <a:r>
              <a:rPr lang="en-US" dirty="0" err="1" smtClean="0"/>
              <a:t>được</a:t>
            </a:r>
            <a:r>
              <a:rPr lang="en-US" dirty="0" smtClean="0"/>
              <a:t> </a:t>
            </a:r>
            <a:r>
              <a:rPr lang="en-US" dirty="0" err="1" smtClean="0"/>
              <a:t>lập</a:t>
            </a:r>
            <a:r>
              <a:rPr lang="en-US" dirty="0" smtClean="0"/>
              <a:t> </a:t>
            </a:r>
            <a:r>
              <a:rPr lang="en-US" dirty="0" err="1" smtClean="0"/>
              <a:t>trình</a:t>
            </a:r>
            <a:r>
              <a:rPr lang="en-US" dirty="0" smtClean="0"/>
              <a:t>, built, test </a:t>
            </a:r>
            <a:r>
              <a:rPr lang="en-US" dirty="0" err="1" smtClean="0"/>
              <a:t>và</a:t>
            </a:r>
            <a:r>
              <a:rPr lang="en-US" dirty="0" smtClean="0"/>
              <a:t> </a:t>
            </a:r>
            <a:r>
              <a:rPr lang="en-US" dirty="0" err="1" smtClean="0"/>
              <a:t>kiểm</a:t>
            </a:r>
            <a:r>
              <a:rPr lang="en-US" dirty="0" smtClean="0"/>
              <a:t> </a:t>
            </a:r>
            <a:r>
              <a:rPr lang="en-US" dirty="0" err="1" smtClean="0"/>
              <a:t>tra</a:t>
            </a:r>
            <a:r>
              <a:rPr lang="en-US" dirty="0" smtClean="0"/>
              <a:t>. </a:t>
            </a:r>
          </a:p>
          <a:p>
            <a:pPr marL="617220" lvl="1" indent="-342900">
              <a:buFont typeface="+mj-lt"/>
              <a:buAutoNum type="arabicPeriod"/>
            </a:pPr>
            <a:r>
              <a:rPr lang="en-US" b="1" dirty="0" err="1" smtClean="0"/>
              <a:t>Phương</a:t>
            </a:r>
            <a:r>
              <a:rPr lang="en-US" b="1" dirty="0" smtClean="0"/>
              <a:t> </a:t>
            </a:r>
            <a:r>
              <a:rPr lang="en-US" b="1" dirty="0" err="1" smtClean="0"/>
              <a:t>pháp</a:t>
            </a:r>
            <a:r>
              <a:rPr lang="en-US" b="1" dirty="0" smtClean="0"/>
              <a:t> </a:t>
            </a:r>
            <a:r>
              <a:rPr lang="en-US" b="1" dirty="0" err="1" smtClean="0"/>
              <a:t>mô</a:t>
            </a:r>
            <a:r>
              <a:rPr lang="en-US" b="1" dirty="0" smtClean="0"/>
              <a:t> </a:t>
            </a:r>
            <a:r>
              <a:rPr lang="en-US" b="1" dirty="0" err="1" smtClean="0"/>
              <a:t>hình</a:t>
            </a:r>
            <a:r>
              <a:rPr lang="en-US" b="1" dirty="0" smtClean="0"/>
              <a:t> </a:t>
            </a:r>
            <a:r>
              <a:rPr lang="en-US" b="1" dirty="0" err="1" smtClean="0"/>
              <a:t>hóa</a:t>
            </a:r>
            <a:r>
              <a:rPr lang="en-US" b="1" dirty="0" smtClean="0"/>
              <a:t> </a:t>
            </a:r>
            <a:r>
              <a:rPr lang="en-US" b="1" dirty="0" err="1" smtClean="0"/>
              <a:t>dữ</a:t>
            </a:r>
            <a:r>
              <a:rPr lang="en-US" b="1" dirty="0" smtClean="0"/>
              <a:t> </a:t>
            </a:r>
            <a:r>
              <a:rPr lang="en-US" b="1" dirty="0" err="1" smtClean="0"/>
              <a:t>liệu</a:t>
            </a:r>
            <a:r>
              <a:rPr lang="en-US" b="1" dirty="0" smtClean="0"/>
              <a:t>: </a:t>
            </a:r>
            <a:r>
              <a:rPr lang="en-US" dirty="0" err="1" smtClean="0"/>
              <a:t>mô</a:t>
            </a:r>
            <a:r>
              <a:rPr lang="en-US" dirty="0" smtClean="0"/>
              <a:t> </a:t>
            </a:r>
            <a:r>
              <a:rPr lang="en-US" dirty="0" err="1" smtClean="0"/>
              <a:t>hình</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được</a:t>
            </a:r>
            <a:r>
              <a:rPr lang="en-US" dirty="0" smtClean="0"/>
              <a:t> </a:t>
            </a:r>
            <a:r>
              <a:rPr lang="en-US" dirty="0" err="1" smtClean="0"/>
              <a:t>xây</a:t>
            </a:r>
            <a:r>
              <a:rPr lang="en-US" dirty="0" smtClean="0"/>
              <a:t> </a:t>
            </a:r>
            <a:r>
              <a:rPr lang="en-US" dirty="0" err="1" smtClean="0"/>
              <a:t>dựng</a:t>
            </a:r>
            <a:r>
              <a:rPr lang="en-US" dirty="0" smtClean="0"/>
              <a:t> </a:t>
            </a:r>
            <a:r>
              <a:rPr lang="en-US" dirty="0" err="1" smtClean="0"/>
              <a:t>từ</a:t>
            </a:r>
            <a:r>
              <a:rPr lang="en-US" dirty="0" smtClean="0"/>
              <a:t> </a:t>
            </a:r>
            <a:r>
              <a:rPr lang="en-US" dirty="0" err="1" smtClean="0"/>
              <a:t>góc</a:t>
            </a:r>
            <a:r>
              <a:rPr lang="en-US" dirty="0" smtClean="0"/>
              <a:t> </a:t>
            </a:r>
            <a:r>
              <a:rPr lang="en-US" dirty="0" err="1" smtClean="0"/>
              <a:t>nhìn</a:t>
            </a:r>
            <a:r>
              <a:rPr lang="en-US" dirty="0" smtClean="0"/>
              <a:t> </a:t>
            </a:r>
            <a:r>
              <a:rPr lang="en-US" dirty="0" err="1" smtClean="0"/>
              <a:t>của</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hoặc</a:t>
            </a:r>
            <a:r>
              <a:rPr lang="en-US" dirty="0" smtClean="0"/>
              <a:t> </a:t>
            </a:r>
            <a:r>
              <a:rPr lang="en-US" dirty="0" err="1" smtClean="0"/>
              <a:t>thông</a:t>
            </a:r>
            <a:r>
              <a:rPr lang="en-US" dirty="0" smtClean="0"/>
              <a:t> tin </a:t>
            </a:r>
            <a:r>
              <a:rPr lang="en-US" dirty="0" err="1" smtClean="0"/>
              <a:t>đang</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Các</a:t>
            </a:r>
            <a:r>
              <a:rPr lang="en-US" dirty="0" smtClean="0"/>
              <a:t> </a:t>
            </a:r>
            <a:r>
              <a:rPr lang="en-US" dirty="0" err="1" smtClean="0"/>
              <a:t>bảng</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và</a:t>
            </a:r>
            <a:r>
              <a:rPr lang="en-US" dirty="0" smtClean="0"/>
              <a:t> </a:t>
            </a:r>
            <a:r>
              <a:rPr lang="en-US" dirty="0" err="1" smtClean="0"/>
              <a:t>mối</a:t>
            </a:r>
            <a:r>
              <a:rPr lang="en-US" dirty="0" smtClean="0"/>
              <a:t> </a:t>
            </a:r>
            <a:r>
              <a:rPr lang="en-US" dirty="0" err="1" smtClean="0"/>
              <a:t>quan</a:t>
            </a:r>
            <a:r>
              <a:rPr lang="en-US" dirty="0" smtClean="0"/>
              <a:t> </a:t>
            </a:r>
            <a:r>
              <a:rPr lang="en-US" dirty="0" err="1" smtClean="0"/>
              <a:t>hệ</a:t>
            </a:r>
            <a:r>
              <a:rPr lang="en-US" dirty="0" smtClean="0"/>
              <a:t> </a:t>
            </a:r>
            <a:r>
              <a:rPr lang="en-US" dirty="0" err="1" smtClean="0"/>
              <a:t>giữa</a:t>
            </a:r>
            <a:r>
              <a:rPr lang="en-US" dirty="0" smtClean="0"/>
              <a:t> </a:t>
            </a:r>
            <a:r>
              <a:rPr lang="en-US" dirty="0" err="1" smtClean="0"/>
              <a:t>các</a:t>
            </a:r>
            <a:r>
              <a:rPr lang="en-US" dirty="0" smtClean="0"/>
              <a:t> </a:t>
            </a:r>
            <a:r>
              <a:rPr lang="en-US" dirty="0" err="1" smtClean="0"/>
              <a:t>bảng</a:t>
            </a:r>
            <a:r>
              <a:rPr lang="en-US" dirty="0" smtClean="0"/>
              <a:t> </a:t>
            </a:r>
            <a:r>
              <a:rPr lang="en-US" dirty="0" err="1" smtClean="0"/>
              <a:t>định</a:t>
            </a:r>
            <a:r>
              <a:rPr lang="en-US" dirty="0" smtClean="0"/>
              <a:t> </a:t>
            </a:r>
            <a:r>
              <a:rPr lang="en-US" dirty="0" err="1" smtClean="0"/>
              <a:t>nghĩa</a:t>
            </a:r>
            <a:r>
              <a:rPr lang="en-US" dirty="0" smtClean="0"/>
              <a:t> </a:t>
            </a:r>
            <a:r>
              <a:rPr lang="en-US" dirty="0" err="1" smtClean="0"/>
              <a:t>mô</a:t>
            </a:r>
            <a:r>
              <a:rPr lang="en-US" dirty="0" smtClean="0"/>
              <a:t> </a:t>
            </a:r>
            <a:r>
              <a:rPr lang="en-US" dirty="0" err="1" smtClean="0"/>
              <a:t>hình</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này</a:t>
            </a:r>
            <a:r>
              <a:rPr lang="en-US" dirty="0" smtClean="0"/>
              <a:t> </a:t>
            </a:r>
            <a:r>
              <a:rPr lang="en-US" dirty="0" err="1" smtClean="0"/>
              <a:t>thường</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khi</a:t>
            </a:r>
            <a:r>
              <a:rPr lang="en-US" dirty="0" smtClean="0"/>
              <a:t> </a:t>
            </a:r>
            <a:r>
              <a:rPr lang="en-US" dirty="0" err="1" smtClean="0"/>
              <a:t>định</a:t>
            </a:r>
            <a:r>
              <a:rPr lang="en-US" dirty="0" smtClean="0"/>
              <a:t> </a:t>
            </a:r>
            <a:r>
              <a:rPr lang="en-US" dirty="0" err="1" smtClean="0"/>
              <a:t>nghĩa</a:t>
            </a:r>
            <a:r>
              <a:rPr lang="en-US" dirty="0" smtClean="0"/>
              <a:t> </a:t>
            </a:r>
            <a:r>
              <a:rPr lang="en-US" dirty="0" err="1" smtClean="0"/>
              <a:t>và</a:t>
            </a:r>
            <a:r>
              <a:rPr lang="en-US" dirty="0" smtClean="0"/>
              <a:t> </a:t>
            </a:r>
            <a:r>
              <a:rPr lang="en-US" dirty="0" err="1" smtClean="0"/>
              <a:t>phân</a:t>
            </a:r>
            <a:r>
              <a:rPr lang="en-US" dirty="0" smtClean="0"/>
              <a:t> </a:t>
            </a:r>
            <a:r>
              <a:rPr lang="en-US" dirty="0" err="1" smtClean="0"/>
              <a:t>tích</a:t>
            </a:r>
            <a:r>
              <a:rPr lang="en-US" dirty="0" smtClean="0"/>
              <a:t> </a:t>
            </a:r>
            <a:r>
              <a:rPr lang="en-US" dirty="0" err="1" smtClean="0"/>
              <a:t>yêu</a:t>
            </a:r>
            <a:r>
              <a:rPr lang="en-US" dirty="0" smtClean="0"/>
              <a:t> </a:t>
            </a:r>
            <a:r>
              <a:rPr lang="en-US" dirty="0" err="1" smtClean="0"/>
              <a:t>cầu</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hỗ</a:t>
            </a:r>
            <a:r>
              <a:rPr lang="en-US" dirty="0" smtClean="0"/>
              <a:t> </a:t>
            </a:r>
            <a:r>
              <a:rPr lang="en-US" dirty="0" err="1" smtClean="0"/>
              <a:t>trợ</a:t>
            </a:r>
            <a:r>
              <a:rPr lang="en-US" dirty="0" smtClean="0"/>
              <a:t> </a:t>
            </a:r>
            <a:r>
              <a:rPr lang="en-US" dirty="0" err="1" smtClean="0"/>
              <a:t>thiết</a:t>
            </a:r>
            <a:r>
              <a:rPr lang="en-US" dirty="0" smtClean="0"/>
              <a:t> </a:t>
            </a:r>
            <a:r>
              <a:rPr lang="en-US" dirty="0" err="1" smtClean="0"/>
              <a:t>kế</a:t>
            </a:r>
            <a:r>
              <a:rPr lang="en-US" dirty="0" smtClean="0"/>
              <a:t> database </a:t>
            </a:r>
            <a:r>
              <a:rPr lang="en-US" dirty="0" err="1" smtClean="0"/>
              <a:t>hoặc</a:t>
            </a:r>
            <a:r>
              <a:rPr lang="en-US" dirty="0" smtClean="0"/>
              <a:t> </a:t>
            </a:r>
            <a:r>
              <a:rPr lang="en-US" dirty="0" err="1" smtClean="0"/>
              <a:t>kho</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trong</a:t>
            </a:r>
            <a:r>
              <a:rPr lang="en-US" dirty="0" smtClean="0"/>
              <a:t> </a:t>
            </a:r>
            <a:r>
              <a:rPr lang="en-US" dirty="0" err="1" smtClean="0"/>
              <a:t>các</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nghiệp</a:t>
            </a:r>
            <a:r>
              <a:rPr lang="en-US" dirty="0" smtClean="0"/>
              <a:t> </a:t>
            </a:r>
            <a:r>
              <a:rPr lang="en-US" dirty="0" err="1" smtClean="0"/>
              <a:t>vụ</a:t>
            </a:r>
            <a:r>
              <a:rPr lang="en-US" dirty="0" smtClean="0"/>
              <a:t> </a:t>
            </a:r>
            <a:r>
              <a:rPr lang="en-US" dirty="0" err="1" smtClean="0"/>
              <a:t>nặng</a:t>
            </a:r>
            <a:r>
              <a:rPr lang="en-US" dirty="0" smtClean="0"/>
              <a:t> </a:t>
            </a:r>
            <a:r>
              <a:rPr lang="en-US" dirty="0" err="1" smtClean="0"/>
              <a:t>về</a:t>
            </a:r>
            <a:r>
              <a:rPr lang="en-US" dirty="0" smtClean="0"/>
              <a:t> </a:t>
            </a:r>
            <a:r>
              <a:rPr lang="en-US" dirty="0" err="1" smtClean="0"/>
              <a:t>quản</a:t>
            </a:r>
            <a:r>
              <a:rPr lang="en-US" dirty="0" smtClean="0"/>
              <a:t> </a:t>
            </a:r>
            <a:r>
              <a:rPr lang="en-US" dirty="0" err="1" smtClean="0"/>
              <a:t>lý</a:t>
            </a:r>
            <a:r>
              <a:rPr lang="en-US" dirty="0" smtClean="0"/>
              <a:t> </a:t>
            </a:r>
            <a:r>
              <a:rPr lang="en-US" dirty="0" err="1" smtClean="0"/>
              <a:t>dữ</a:t>
            </a:r>
            <a:r>
              <a:rPr lang="en-US" dirty="0" smtClean="0"/>
              <a:t> </a:t>
            </a:r>
            <a:r>
              <a:rPr lang="en-US" dirty="0" err="1" smtClean="0"/>
              <a:t>liệu</a:t>
            </a:r>
            <a:r>
              <a:rPr lang="en-US" dirty="0" smtClean="0"/>
              <a:t>.</a:t>
            </a:r>
          </a:p>
          <a:p>
            <a:pPr marL="617220" lvl="1" indent="-342900">
              <a:buFont typeface="+mj-lt"/>
              <a:buAutoNum type="arabicPeriod"/>
            </a:pP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hướng</a:t>
            </a:r>
            <a:r>
              <a:rPr lang="en-US" b="1" dirty="0" smtClean="0"/>
              <a:t> </a:t>
            </a:r>
            <a:r>
              <a:rPr lang="en-US" b="1" dirty="0" err="1" smtClean="0"/>
              <a:t>đối</a:t>
            </a:r>
            <a:r>
              <a:rPr lang="en-US" b="1" dirty="0" smtClean="0"/>
              <a:t> </a:t>
            </a:r>
            <a:r>
              <a:rPr lang="en-US" b="1" dirty="0" err="1" smtClean="0"/>
              <a:t>tượng</a:t>
            </a:r>
            <a:r>
              <a:rPr lang="en-US" b="1" dirty="0" smtClean="0"/>
              <a:t>: </a:t>
            </a:r>
            <a:r>
              <a:rPr lang="en-US" dirty="0" err="1" smtClean="0"/>
              <a:t>gồm</a:t>
            </a:r>
            <a:r>
              <a:rPr lang="en-US" dirty="0" smtClean="0"/>
              <a:t> </a:t>
            </a:r>
            <a:r>
              <a:rPr lang="en-US" dirty="0" err="1" smtClean="0"/>
              <a:t>các</a:t>
            </a:r>
            <a:r>
              <a:rPr lang="en-US" dirty="0" smtClean="0"/>
              <a:t> </a:t>
            </a:r>
            <a:r>
              <a:rPr lang="en-US" dirty="0" err="1" smtClean="0"/>
              <a:t>đối</a:t>
            </a:r>
            <a:r>
              <a:rPr lang="en-US" dirty="0" smtClean="0"/>
              <a:t> </a:t>
            </a:r>
            <a:r>
              <a:rPr lang="en-US" dirty="0" err="1" smtClean="0"/>
              <a:t>tượng</a:t>
            </a:r>
            <a:r>
              <a:rPr lang="en-US" dirty="0" smtClean="0"/>
              <a:t> </a:t>
            </a:r>
            <a:r>
              <a:rPr lang="en-US" dirty="0" err="1" smtClean="0"/>
              <a:t>chứa</a:t>
            </a:r>
            <a:r>
              <a:rPr lang="en-US" dirty="0" smtClean="0"/>
              <a:t> </a:t>
            </a:r>
            <a:r>
              <a:rPr lang="en-US" dirty="0" err="1" smtClean="0"/>
              <a:t>dữ</a:t>
            </a:r>
            <a:r>
              <a:rPr lang="en-US" dirty="0" smtClean="0"/>
              <a:t> </a:t>
            </a:r>
            <a:r>
              <a:rPr lang="en-US" dirty="0" err="1" smtClean="0"/>
              <a:t>liệu</a:t>
            </a:r>
            <a:r>
              <a:rPr lang="en-US" dirty="0" smtClean="0"/>
              <a:t>, </a:t>
            </a:r>
            <a:r>
              <a:rPr lang="en-US" dirty="0" err="1" smtClean="0"/>
              <a:t>hành</a:t>
            </a:r>
            <a:r>
              <a:rPr lang="en-US" dirty="0" smtClean="0"/>
              <a:t> vi </a:t>
            </a:r>
            <a:r>
              <a:rPr lang="en-US" dirty="0" err="1" smtClean="0"/>
              <a:t>và</a:t>
            </a:r>
            <a:r>
              <a:rPr lang="en-US" dirty="0" smtClean="0"/>
              <a:t> </a:t>
            </a:r>
            <a:r>
              <a:rPr lang="en-US" dirty="0" err="1" smtClean="0"/>
              <a:t>cách</a:t>
            </a:r>
            <a:r>
              <a:rPr lang="en-US" dirty="0" smtClean="0"/>
              <a:t> </a:t>
            </a:r>
            <a:r>
              <a:rPr lang="en-US" dirty="0" err="1" smtClean="0"/>
              <a:t>thức</a:t>
            </a:r>
            <a:r>
              <a:rPr lang="en-US" dirty="0" smtClean="0"/>
              <a:t> </a:t>
            </a:r>
            <a:r>
              <a:rPr lang="en-US" dirty="0" err="1" smtClean="0"/>
              <a:t>tương</a:t>
            </a:r>
            <a:r>
              <a:rPr lang="en-US" dirty="0" smtClean="0"/>
              <a:t> </a:t>
            </a:r>
            <a:r>
              <a:rPr lang="en-US" dirty="0" err="1" smtClean="0"/>
              <a:t>tác</a:t>
            </a:r>
            <a:r>
              <a:rPr lang="en-US" dirty="0" smtClean="0"/>
              <a:t> </a:t>
            </a:r>
            <a:r>
              <a:rPr lang="en-US" dirty="0" err="1" smtClean="0"/>
              <a:t>giữa</a:t>
            </a:r>
            <a:r>
              <a:rPr lang="en-US" dirty="0" smtClean="0"/>
              <a:t> </a:t>
            </a:r>
            <a:r>
              <a:rPr lang="en-US" dirty="0" err="1" smtClean="0"/>
              <a:t>khác</a:t>
            </a:r>
            <a:r>
              <a:rPr lang="en-US" dirty="0" smtClean="0"/>
              <a:t> </a:t>
            </a:r>
            <a:r>
              <a:rPr lang="en-US" dirty="0" err="1" smtClean="0"/>
              <a:t>đối</a:t>
            </a:r>
            <a:r>
              <a:rPr lang="en-US" dirty="0" smtClean="0"/>
              <a:t> </a:t>
            </a:r>
            <a:r>
              <a:rPr lang="en-US" dirty="0" err="1" smtClean="0"/>
              <a:t>tượng</a:t>
            </a:r>
            <a:r>
              <a:rPr lang="en-US" dirty="0" smtClean="0"/>
              <a:t>.</a:t>
            </a: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18</a:t>
            </a:fld>
            <a:endParaRPr lang="en-US" dirty="0"/>
          </a:p>
        </p:txBody>
      </p:sp>
    </p:spTree>
    <p:extLst>
      <p:ext uri="{BB962C8B-B14F-4D97-AF65-F5344CB8AC3E}">
        <p14:creationId xmlns:p14="http://schemas.microsoft.com/office/powerpoint/2010/main" val="29794929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64559" y="1845734"/>
            <a:ext cx="1910435" cy="4023360"/>
          </a:xfrm>
        </p:spPr>
        <p:txBody>
          <a:bodyPr/>
          <a:lstStyle/>
          <a:p>
            <a:pPr marL="274320" lvl="1" indent="0" algn="just">
              <a:buNone/>
            </a:pPr>
            <a:r>
              <a:rPr lang="en-US" b="1" dirty="0" err="1" smtClean="0"/>
              <a:t>Ví</a:t>
            </a:r>
            <a:r>
              <a:rPr lang="en-US" b="1" dirty="0" smtClean="0"/>
              <a:t> </a:t>
            </a:r>
            <a:r>
              <a:rPr lang="en-US" b="1" dirty="0" err="1" smtClean="0"/>
              <a:t>dụ</a:t>
            </a:r>
            <a:r>
              <a:rPr lang="en-US" b="1" dirty="0" smtClean="0"/>
              <a:t> </a:t>
            </a:r>
            <a:r>
              <a:rPr lang="en-US" b="1" dirty="0" err="1" smtClean="0"/>
              <a:t>về</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hướng</a:t>
            </a:r>
            <a:r>
              <a:rPr lang="en-US" b="1" dirty="0" smtClean="0"/>
              <a:t> </a:t>
            </a:r>
            <a:r>
              <a:rPr lang="en-US" b="1" dirty="0" err="1" smtClean="0"/>
              <a:t>đối</a:t>
            </a:r>
            <a:r>
              <a:rPr lang="en-US" b="1" dirty="0" smtClean="0"/>
              <a:t> </a:t>
            </a:r>
            <a:r>
              <a:rPr lang="en-US" b="1" dirty="0" err="1" smtClean="0"/>
              <a:t>tượng</a:t>
            </a:r>
            <a:r>
              <a:rPr lang="en-US" b="1" dirty="0" smtClean="0"/>
              <a:t>: </a:t>
            </a:r>
          </a:p>
          <a:p>
            <a:pPr marL="274320" lvl="1" indent="0" algn="just">
              <a:buNone/>
            </a:pP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19</a:t>
            </a:fld>
            <a:endParaRPr lang="en-US" dirty="0"/>
          </a:p>
        </p:txBody>
      </p:sp>
      <p:grpSp>
        <p:nvGrpSpPr>
          <p:cNvPr id="5" name="Group 1"/>
          <p:cNvGrpSpPr>
            <a:grpSpLocks/>
          </p:cNvGrpSpPr>
          <p:nvPr/>
        </p:nvGrpSpPr>
        <p:grpSpPr bwMode="auto">
          <a:xfrm>
            <a:off x="3365102" y="1984434"/>
            <a:ext cx="8460510" cy="4094452"/>
            <a:chOff x="0" y="1096963"/>
            <a:chExt cx="9144000" cy="5167312"/>
          </a:xfrm>
        </p:grpSpPr>
        <p:sp>
          <p:nvSpPr>
            <p:cNvPr id="6" name="Line 2"/>
            <p:cNvSpPr>
              <a:spLocks noChangeShapeType="1"/>
            </p:cNvSpPr>
            <p:nvPr/>
          </p:nvSpPr>
          <p:spPr bwMode="auto">
            <a:xfrm>
              <a:off x="2281238" y="1444625"/>
              <a:ext cx="1663700" cy="0"/>
            </a:xfrm>
            <a:prstGeom prst="line">
              <a:avLst/>
            </a:prstGeom>
            <a:noFill/>
            <a:ln w="28575">
              <a:solidFill>
                <a:schemeClr val="tx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7" name="Group 3"/>
            <p:cNvGrpSpPr>
              <a:grpSpLocks/>
            </p:cNvGrpSpPr>
            <p:nvPr/>
          </p:nvGrpSpPr>
          <p:grpSpPr bwMode="auto">
            <a:xfrm>
              <a:off x="1435100" y="1096963"/>
              <a:ext cx="1011238" cy="1076325"/>
              <a:chOff x="864" y="672"/>
              <a:chExt cx="672" cy="801"/>
            </a:xfrm>
          </p:grpSpPr>
          <p:grpSp>
            <p:nvGrpSpPr>
              <p:cNvPr id="46" name="Group 4"/>
              <p:cNvGrpSpPr>
                <a:grpSpLocks/>
              </p:cNvGrpSpPr>
              <p:nvPr/>
            </p:nvGrpSpPr>
            <p:grpSpPr bwMode="auto">
              <a:xfrm>
                <a:off x="1032" y="672"/>
                <a:ext cx="336" cy="480"/>
                <a:chOff x="7654" y="3380"/>
                <a:chExt cx="554" cy="754"/>
              </a:xfrm>
            </p:grpSpPr>
            <p:sp>
              <p:nvSpPr>
                <p:cNvPr id="48" name="Oval 5"/>
                <p:cNvSpPr>
                  <a:spLocks noChangeArrowheads="1"/>
                </p:cNvSpPr>
                <p:nvPr/>
              </p:nvSpPr>
              <p:spPr bwMode="auto">
                <a:xfrm>
                  <a:off x="7805" y="3380"/>
                  <a:ext cx="253" cy="248"/>
                </a:xfrm>
                <a:prstGeom prst="ellipse">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sp>
              <p:nvSpPr>
                <p:cNvPr id="49" name="Line 6"/>
                <p:cNvSpPr>
                  <a:spLocks noChangeShapeType="1"/>
                </p:cNvSpPr>
                <p:nvPr/>
              </p:nvSpPr>
              <p:spPr bwMode="auto">
                <a:xfrm>
                  <a:off x="7931" y="3630"/>
                  <a:ext cx="1" cy="2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0" name="Line 7"/>
                <p:cNvSpPr>
                  <a:spLocks noChangeShapeType="1"/>
                </p:cNvSpPr>
                <p:nvPr/>
              </p:nvSpPr>
              <p:spPr bwMode="auto">
                <a:xfrm>
                  <a:off x="7731" y="3695"/>
                  <a:ext cx="401" cy="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Freeform 8"/>
                <p:cNvSpPr>
                  <a:spLocks/>
                </p:cNvSpPr>
                <p:nvPr/>
              </p:nvSpPr>
              <p:spPr bwMode="auto">
                <a:xfrm>
                  <a:off x="7654" y="3862"/>
                  <a:ext cx="554" cy="272"/>
                </a:xfrm>
                <a:custGeom>
                  <a:avLst/>
                  <a:gdLst>
                    <a:gd name="T0" fmla="*/ 0 w 108"/>
                    <a:gd name="T1" fmla="*/ 6901 h 54"/>
                    <a:gd name="T2" fmla="*/ 7289 w 108"/>
                    <a:gd name="T3" fmla="*/ 0 h 54"/>
                    <a:gd name="T4" fmla="*/ 14578 w 108"/>
                    <a:gd name="T5" fmla="*/ 6901 h 54"/>
                    <a:gd name="T6" fmla="*/ 0 60000 65536"/>
                    <a:gd name="T7" fmla="*/ 0 60000 65536"/>
                    <a:gd name="T8" fmla="*/ 0 60000 65536"/>
                  </a:gdLst>
                  <a:ahLst/>
                  <a:cxnLst>
                    <a:cxn ang="T6">
                      <a:pos x="T0" y="T1"/>
                    </a:cxn>
                    <a:cxn ang="T7">
                      <a:pos x="T2" y="T3"/>
                    </a:cxn>
                    <a:cxn ang="T8">
                      <a:pos x="T4" y="T5"/>
                    </a:cxn>
                  </a:cxnLst>
                  <a:rect l="0" t="0" r="r" b="b"/>
                  <a:pathLst>
                    <a:path w="108" h="54">
                      <a:moveTo>
                        <a:pt x="0" y="54"/>
                      </a:moveTo>
                      <a:lnTo>
                        <a:pt x="54" y="0"/>
                      </a:lnTo>
                      <a:lnTo>
                        <a:pt x="108" y="5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47" name="Text Box 9"/>
              <p:cNvSpPr txBox="1">
                <a:spLocks noChangeArrowheads="1"/>
              </p:cNvSpPr>
              <p:nvPr/>
            </p:nvSpPr>
            <p:spPr bwMode="auto">
              <a:xfrm>
                <a:off x="864" y="1200"/>
                <a:ext cx="672" cy="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dirty="0"/>
                  <a:t>Student</a:t>
                </a:r>
              </a:p>
            </p:txBody>
          </p:sp>
        </p:grpSp>
        <p:grpSp>
          <p:nvGrpSpPr>
            <p:cNvPr id="8" name="Group 10"/>
            <p:cNvGrpSpPr>
              <a:grpSpLocks/>
            </p:cNvGrpSpPr>
            <p:nvPr/>
          </p:nvGrpSpPr>
          <p:grpSpPr bwMode="auto">
            <a:xfrm>
              <a:off x="6710363" y="1109663"/>
              <a:ext cx="506412" cy="646112"/>
              <a:chOff x="7654" y="3380"/>
              <a:chExt cx="554" cy="754"/>
            </a:xfrm>
          </p:grpSpPr>
          <p:sp>
            <p:nvSpPr>
              <p:cNvPr id="42" name="Oval 11"/>
              <p:cNvSpPr>
                <a:spLocks noChangeArrowheads="1"/>
              </p:cNvSpPr>
              <p:nvPr/>
            </p:nvSpPr>
            <p:spPr bwMode="auto">
              <a:xfrm>
                <a:off x="7805" y="3380"/>
                <a:ext cx="253" cy="248"/>
              </a:xfrm>
              <a:prstGeom prst="ellipse">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sp>
            <p:nvSpPr>
              <p:cNvPr id="43" name="Line 12"/>
              <p:cNvSpPr>
                <a:spLocks noChangeShapeType="1"/>
              </p:cNvSpPr>
              <p:nvPr/>
            </p:nvSpPr>
            <p:spPr bwMode="auto">
              <a:xfrm>
                <a:off x="7931" y="3630"/>
                <a:ext cx="1" cy="23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4" name="Line 13"/>
              <p:cNvSpPr>
                <a:spLocks noChangeShapeType="1"/>
              </p:cNvSpPr>
              <p:nvPr/>
            </p:nvSpPr>
            <p:spPr bwMode="auto">
              <a:xfrm>
                <a:off x="7731" y="3695"/>
                <a:ext cx="401" cy="1"/>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5" name="Freeform 14"/>
              <p:cNvSpPr>
                <a:spLocks/>
              </p:cNvSpPr>
              <p:nvPr/>
            </p:nvSpPr>
            <p:spPr bwMode="auto">
              <a:xfrm>
                <a:off x="7654" y="3862"/>
                <a:ext cx="554" cy="272"/>
              </a:xfrm>
              <a:custGeom>
                <a:avLst/>
                <a:gdLst>
                  <a:gd name="T0" fmla="*/ 0 w 108"/>
                  <a:gd name="T1" fmla="*/ 6901 h 54"/>
                  <a:gd name="T2" fmla="*/ 7289 w 108"/>
                  <a:gd name="T3" fmla="*/ 0 h 54"/>
                  <a:gd name="T4" fmla="*/ 14578 w 108"/>
                  <a:gd name="T5" fmla="*/ 6901 h 54"/>
                  <a:gd name="T6" fmla="*/ 0 60000 65536"/>
                  <a:gd name="T7" fmla="*/ 0 60000 65536"/>
                  <a:gd name="T8" fmla="*/ 0 60000 65536"/>
                </a:gdLst>
                <a:ahLst/>
                <a:cxnLst>
                  <a:cxn ang="T6">
                    <a:pos x="T0" y="T1"/>
                  </a:cxn>
                  <a:cxn ang="T7">
                    <a:pos x="T2" y="T3"/>
                  </a:cxn>
                  <a:cxn ang="T8">
                    <a:pos x="T4" y="T5"/>
                  </a:cxn>
                </a:cxnLst>
                <a:rect l="0" t="0" r="r" b="b"/>
                <a:pathLst>
                  <a:path w="108" h="54">
                    <a:moveTo>
                      <a:pt x="0" y="54"/>
                    </a:moveTo>
                    <a:lnTo>
                      <a:pt x="54" y="0"/>
                    </a:lnTo>
                    <a:lnTo>
                      <a:pt x="108" y="54"/>
                    </a:lnTo>
                  </a:path>
                </a:pathLst>
              </a:custGeom>
              <a:noFill/>
              <a:ln w="28575" cmpd="sng">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9" name="Text Box 15"/>
            <p:cNvSpPr txBox="1">
              <a:spLocks noChangeArrowheads="1"/>
            </p:cNvSpPr>
            <p:nvPr/>
          </p:nvSpPr>
          <p:spPr bwMode="auto">
            <a:xfrm>
              <a:off x="6045200" y="1752600"/>
              <a:ext cx="1862138" cy="642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t>Course Catalog </a:t>
              </a:r>
            </a:p>
            <a:p>
              <a:pPr algn="ctr" eaLnBrk="1" hangingPunct="1">
                <a:lnSpc>
                  <a:spcPct val="50000"/>
                </a:lnSpc>
                <a:spcBef>
                  <a:spcPct val="50000"/>
                </a:spcBef>
              </a:pPr>
              <a:r>
                <a:rPr lang="en-US"/>
                <a:t>System</a:t>
              </a:r>
            </a:p>
          </p:txBody>
        </p:sp>
        <p:grpSp>
          <p:nvGrpSpPr>
            <p:cNvPr id="10" name="Group 16"/>
            <p:cNvGrpSpPr>
              <a:grpSpLocks/>
            </p:cNvGrpSpPr>
            <p:nvPr/>
          </p:nvGrpSpPr>
          <p:grpSpPr bwMode="auto">
            <a:xfrm>
              <a:off x="3175000" y="1225550"/>
              <a:ext cx="2601913" cy="895350"/>
              <a:chOff x="1776" y="806"/>
              <a:chExt cx="1728" cy="666"/>
            </a:xfrm>
          </p:grpSpPr>
          <p:sp>
            <p:nvSpPr>
              <p:cNvPr id="40" name="Oval 17"/>
              <p:cNvSpPr>
                <a:spLocks noChangeArrowheads="1"/>
              </p:cNvSpPr>
              <p:nvPr/>
            </p:nvSpPr>
            <p:spPr bwMode="auto">
              <a:xfrm>
                <a:off x="2311" y="806"/>
                <a:ext cx="658" cy="346"/>
              </a:xfrm>
              <a:prstGeom prst="ellipse">
                <a:avLst/>
              </a:prstGeom>
              <a:noFill/>
              <a:ln w="28575">
                <a:solidFill>
                  <a:schemeClr val="tx1"/>
                </a:solidFill>
                <a:round/>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sp>
            <p:nvSpPr>
              <p:cNvPr id="41" name="Text Box 18"/>
              <p:cNvSpPr txBox="1">
                <a:spLocks noChangeArrowheads="1"/>
              </p:cNvSpPr>
              <p:nvPr/>
            </p:nvSpPr>
            <p:spPr bwMode="auto">
              <a:xfrm>
                <a:off x="1776" y="1199"/>
                <a:ext cx="1728" cy="2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50000"/>
                  </a:spcBef>
                </a:pPr>
                <a:r>
                  <a:rPr lang="en-US"/>
                  <a:t>Register for Courses</a:t>
                </a:r>
              </a:p>
            </p:txBody>
          </p:sp>
        </p:grpSp>
        <p:sp>
          <p:nvSpPr>
            <p:cNvPr id="11" name="Line 20"/>
            <p:cNvSpPr>
              <a:spLocks noChangeShapeType="1"/>
            </p:cNvSpPr>
            <p:nvPr/>
          </p:nvSpPr>
          <p:spPr bwMode="auto">
            <a:xfrm>
              <a:off x="0" y="3048000"/>
              <a:ext cx="9144000" cy="0"/>
            </a:xfrm>
            <a:prstGeom prst="line">
              <a:avLst/>
            </a:prstGeom>
            <a:noFill/>
            <a:ln w="28575">
              <a:solidFill>
                <a:schemeClr val="hlink"/>
              </a:solidFill>
              <a:prstDash val="dashDot"/>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 name="Text Box 21"/>
            <p:cNvSpPr txBox="1">
              <a:spLocks noChangeArrowheads="1"/>
            </p:cNvSpPr>
            <p:nvPr/>
          </p:nvSpPr>
          <p:spPr bwMode="auto">
            <a:xfrm>
              <a:off x="381000" y="2514600"/>
              <a:ext cx="2514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en-US" sz="2000">
                  <a:solidFill>
                    <a:srgbClr val="00CCFF"/>
                  </a:solidFill>
                </a:rPr>
                <a:t>Use-Case Model</a:t>
              </a:r>
            </a:p>
          </p:txBody>
        </p:sp>
        <p:sp>
          <p:nvSpPr>
            <p:cNvPr id="13" name="Text Box 22"/>
            <p:cNvSpPr txBox="1">
              <a:spLocks noChangeArrowheads="1"/>
            </p:cNvSpPr>
            <p:nvPr/>
          </p:nvSpPr>
          <p:spPr bwMode="auto">
            <a:xfrm>
              <a:off x="381000" y="3200400"/>
              <a:ext cx="25146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spcBef>
                  <a:spcPct val="50000"/>
                </a:spcBef>
              </a:pPr>
              <a:r>
                <a:rPr lang="en-US" sz="2000">
                  <a:solidFill>
                    <a:srgbClr val="00CCFF"/>
                  </a:solidFill>
                </a:rPr>
                <a:t>Design Model</a:t>
              </a:r>
            </a:p>
          </p:txBody>
        </p:sp>
        <p:sp>
          <p:nvSpPr>
            <p:cNvPr id="14" name="Oval 61"/>
            <p:cNvSpPr>
              <a:spLocks noChangeArrowheads="1"/>
            </p:cNvSpPr>
            <p:nvPr/>
          </p:nvSpPr>
          <p:spPr bwMode="auto">
            <a:xfrm>
              <a:off x="4225925" y="3632200"/>
              <a:ext cx="771525" cy="773113"/>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sp>
          <p:nvSpPr>
            <p:cNvPr id="15" name="Line 62"/>
            <p:cNvSpPr>
              <a:spLocks noChangeShapeType="1"/>
            </p:cNvSpPr>
            <p:nvPr/>
          </p:nvSpPr>
          <p:spPr bwMode="auto">
            <a:xfrm>
              <a:off x="3854450" y="3821113"/>
              <a:ext cx="3175" cy="393700"/>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6" name="Line 63"/>
            <p:cNvSpPr>
              <a:spLocks noChangeShapeType="1"/>
            </p:cNvSpPr>
            <p:nvPr/>
          </p:nvSpPr>
          <p:spPr bwMode="auto">
            <a:xfrm>
              <a:off x="3870325" y="4010025"/>
              <a:ext cx="355600" cy="3175"/>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 name="Rectangle 64"/>
            <p:cNvSpPr>
              <a:spLocks noChangeArrowheads="1"/>
            </p:cNvSpPr>
            <p:nvPr/>
          </p:nvSpPr>
          <p:spPr bwMode="auto">
            <a:xfrm>
              <a:off x="781050" y="4483100"/>
              <a:ext cx="2290763"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RegisterForCoursesForm</a:t>
              </a:r>
            </a:p>
          </p:txBody>
        </p:sp>
        <p:sp>
          <p:nvSpPr>
            <p:cNvPr id="18" name="Oval 66"/>
            <p:cNvSpPr>
              <a:spLocks noChangeArrowheads="1"/>
            </p:cNvSpPr>
            <p:nvPr/>
          </p:nvSpPr>
          <p:spPr bwMode="auto">
            <a:xfrm>
              <a:off x="1660525" y="3706813"/>
              <a:ext cx="779463" cy="755650"/>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sp>
          <p:nvSpPr>
            <p:cNvPr id="19" name="Line 67"/>
            <p:cNvSpPr>
              <a:spLocks noChangeShapeType="1"/>
            </p:cNvSpPr>
            <p:nvPr/>
          </p:nvSpPr>
          <p:spPr bwMode="auto">
            <a:xfrm>
              <a:off x="1277938" y="3892550"/>
              <a:ext cx="3175" cy="384175"/>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0" name="Line 68"/>
            <p:cNvSpPr>
              <a:spLocks noChangeShapeType="1"/>
            </p:cNvSpPr>
            <p:nvPr/>
          </p:nvSpPr>
          <p:spPr bwMode="auto">
            <a:xfrm>
              <a:off x="1277938" y="4076700"/>
              <a:ext cx="382587" cy="3175"/>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21" name="Rectangle 69"/>
            <p:cNvSpPr>
              <a:spLocks noChangeArrowheads="1"/>
            </p:cNvSpPr>
            <p:nvPr/>
          </p:nvSpPr>
          <p:spPr bwMode="auto">
            <a:xfrm>
              <a:off x="3538538" y="4465638"/>
              <a:ext cx="2030412"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CourseCatalogSystem</a:t>
              </a:r>
            </a:p>
          </p:txBody>
        </p:sp>
        <p:sp>
          <p:nvSpPr>
            <p:cNvPr id="22" name="Rectangle 71"/>
            <p:cNvSpPr>
              <a:spLocks noChangeArrowheads="1"/>
            </p:cNvSpPr>
            <p:nvPr/>
          </p:nvSpPr>
          <p:spPr bwMode="auto">
            <a:xfrm>
              <a:off x="5932488" y="4479925"/>
              <a:ext cx="700087"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Student</a:t>
              </a:r>
            </a:p>
          </p:txBody>
        </p:sp>
        <p:sp>
          <p:nvSpPr>
            <p:cNvPr id="23" name="Rectangle 77"/>
            <p:cNvSpPr>
              <a:spLocks noChangeArrowheads="1"/>
            </p:cNvSpPr>
            <p:nvPr/>
          </p:nvSpPr>
          <p:spPr bwMode="auto">
            <a:xfrm>
              <a:off x="7165975" y="4479925"/>
              <a:ext cx="8445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Schedule</a:t>
              </a:r>
            </a:p>
          </p:txBody>
        </p:sp>
        <p:sp>
          <p:nvSpPr>
            <p:cNvPr id="24" name="Rectangle 83"/>
            <p:cNvSpPr>
              <a:spLocks noChangeArrowheads="1"/>
            </p:cNvSpPr>
            <p:nvPr/>
          </p:nvSpPr>
          <p:spPr bwMode="auto">
            <a:xfrm>
              <a:off x="2632075" y="6003925"/>
              <a:ext cx="13779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CourseOffering</a:t>
              </a:r>
            </a:p>
          </p:txBody>
        </p:sp>
        <p:sp>
          <p:nvSpPr>
            <p:cNvPr id="25" name="Rectangle 92"/>
            <p:cNvSpPr>
              <a:spLocks noChangeArrowheads="1"/>
            </p:cNvSpPr>
            <p:nvPr/>
          </p:nvSpPr>
          <p:spPr bwMode="auto">
            <a:xfrm>
              <a:off x="4546600" y="6019800"/>
              <a:ext cx="196215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sz="1600"/>
                <a:t>RegistrationController</a:t>
              </a:r>
            </a:p>
          </p:txBody>
        </p:sp>
        <p:sp>
          <p:nvSpPr>
            <p:cNvPr id="26" name="Line 99"/>
            <p:cNvSpPr>
              <a:spLocks noChangeShapeType="1"/>
            </p:cNvSpPr>
            <p:nvPr/>
          </p:nvSpPr>
          <p:spPr bwMode="auto">
            <a:xfrm>
              <a:off x="4973638" y="1444625"/>
              <a:ext cx="1663700" cy="0"/>
            </a:xfrm>
            <a:prstGeom prst="line">
              <a:avLst/>
            </a:prstGeom>
            <a:noFill/>
            <a:ln w="28575">
              <a:solidFill>
                <a:schemeClr val="tx1"/>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27" name="Group 104"/>
            <p:cNvGrpSpPr>
              <a:grpSpLocks/>
            </p:cNvGrpSpPr>
            <p:nvPr/>
          </p:nvGrpSpPr>
          <p:grpSpPr bwMode="auto">
            <a:xfrm>
              <a:off x="5864225" y="3656013"/>
              <a:ext cx="779463" cy="758825"/>
              <a:chOff x="3678" y="2303"/>
              <a:chExt cx="491" cy="478"/>
            </a:xfrm>
          </p:grpSpPr>
          <p:sp>
            <p:nvSpPr>
              <p:cNvPr id="38" name="Line 74"/>
              <p:cNvSpPr>
                <a:spLocks noChangeShapeType="1"/>
              </p:cNvSpPr>
              <p:nvPr/>
            </p:nvSpPr>
            <p:spPr bwMode="auto">
              <a:xfrm>
                <a:off x="3703" y="2780"/>
                <a:ext cx="457" cy="1"/>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9" name="Oval 100"/>
              <p:cNvSpPr>
                <a:spLocks noChangeArrowheads="1"/>
              </p:cNvSpPr>
              <p:nvPr/>
            </p:nvSpPr>
            <p:spPr bwMode="auto">
              <a:xfrm>
                <a:off x="3678" y="2303"/>
                <a:ext cx="491" cy="476"/>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grpSp>
        <p:grpSp>
          <p:nvGrpSpPr>
            <p:cNvPr id="28" name="Group 103"/>
            <p:cNvGrpSpPr>
              <a:grpSpLocks/>
            </p:cNvGrpSpPr>
            <p:nvPr/>
          </p:nvGrpSpPr>
          <p:grpSpPr bwMode="auto">
            <a:xfrm>
              <a:off x="5140325" y="5081588"/>
              <a:ext cx="779463" cy="828675"/>
              <a:chOff x="3086" y="3201"/>
              <a:chExt cx="491" cy="522"/>
            </a:xfrm>
          </p:grpSpPr>
          <p:sp>
            <p:nvSpPr>
              <p:cNvPr id="35" name="Line 90"/>
              <p:cNvSpPr>
                <a:spLocks noChangeShapeType="1"/>
              </p:cNvSpPr>
              <p:nvPr/>
            </p:nvSpPr>
            <p:spPr bwMode="auto">
              <a:xfrm rot="20988864" flipH="1">
                <a:off x="3258" y="3201"/>
                <a:ext cx="123" cy="49"/>
              </a:xfrm>
              <a:prstGeom prst="line">
                <a:avLst/>
              </a:prstGeom>
              <a:noFill/>
              <a:ln w="38100">
                <a:solidFill>
                  <a:srgbClr val="33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6" name="Line 91"/>
              <p:cNvSpPr>
                <a:spLocks noChangeShapeType="1"/>
              </p:cNvSpPr>
              <p:nvPr/>
            </p:nvSpPr>
            <p:spPr bwMode="auto">
              <a:xfrm rot="-616103" flipH="1" flipV="1">
                <a:off x="3264" y="3244"/>
                <a:ext cx="113" cy="65"/>
              </a:xfrm>
              <a:prstGeom prst="line">
                <a:avLst/>
              </a:prstGeom>
              <a:noFill/>
              <a:ln w="38100">
                <a:solidFill>
                  <a:srgbClr val="33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7" name="Oval 101"/>
              <p:cNvSpPr>
                <a:spLocks noChangeArrowheads="1"/>
              </p:cNvSpPr>
              <p:nvPr/>
            </p:nvSpPr>
            <p:spPr bwMode="auto">
              <a:xfrm>
                <a:off x="3086" y="3247"/>
                <a:ext cx="491" cy="476"/>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grpSp>
        <p:grpSp>
          <p:nvGrpSpPr>
            <p:cNvPr id="29" name="Group 105"/>
            <p:cNvGrpSpPr>
              <a:grpSpLocks/>
            </p:cNvGrpSpPr>
            <p:nvPr/>
          </p:nvGrpSpPr>
          <p:grpSpPr bwMode="auto">
            <a:xfrm>
              <a:off x="7172325" y="3656013"/>
              <a:ext cx="779463" cy="758825"/>
              <a:chOff x="3678" y="2303"/>
              <a:chExt cx="491" cy="478"/>
            </a:xfrm>
          </p:grpSpPr>
          <p:sp>
            <p:nvSpPr>
              <p:cNvPr id="33" name="Line 106"/>
              <p:cNvSpPr>
                <a:spLocks noChangeShapeType="1"/>
              </p:cNvSpPr>
              <p:nvPr/>
            </p:nvSpPr>
            <p:spPr bwMode="auto">
              <a:xfrm>
                <a:off x="3703" y="2780"/>
                <a:ext cx="457" cy="1"/>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4" name="Oval 107"/>
              <p:cNvSpPr>
                <a:spLocks noChangeArrowheads="1"/>
              </p:cNvSpPr>
              <p:nvPr/>
            </p:nvSpPr>
            <p:spPr bwMode="auto">
              <a:xfrm>
                <a:off x="3678" y="2303"/>
                <a:ext cx="491" cy="476"/>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grpSp>
        <p:grpSp>
          <p:nvGrpSpPr>
            <p:cNvPr id="30" name="Group 108"/>
            <p:cNvGrpSpPr>
              <a:grpSpLocks/>
            </p:cNvGrpSpPr>
            <p:nvPr/>
          </p:nvGrpSpPr>
          <p:grpSpPr bwMode="auto">
            <a:xfrm>
              <a:off x="2943225" y="5154613"/>
              <a:ext cx="779463" cy="758825"/>
              <a:chOff x="3678" y="2303"/>
              <a:chExt cx="491" cy="478"/>
            </a:xfrm>
          </p:grpSpPr>
          <p:sp>
            <p:nvSpPr>
              <p:cNvPr id="31" name="Line 109"/>
              <p:cNvSpPr>
                <a:spLocks noChangeShapeType="1"/>
              </p:cNvSpPr>
              <p:nvPr/>
            </p:nvSpPr>
            <p:spPr bwMode="auto">
              <a:xfrm>
                <a:off x="3703" y="2780"/>
                <a:ext cx="457" cy="1"/>
              </a:xfrm>
              <a:prstGeom prst="line">
                <a:avLst/>
              </a:prstGeom>
              <a:noFill/>
              <a:ln w="38100">
                <a:solidFill>
                  <a:srgbClr val="00CCFF"/>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2" name="Oval 110"/>
              <p:cNvSpPr>
                <a:spLocks noChangeArrowheads="1"/>
              </p:cNvSpPr>
              <p:nvPr/>
            </p:nvSpPr>
            <p:spPr bwMode="auto">
              <a:xfrm>
                <a:off x="3678" y="2303"/>
                <a:ext cx="491" cy="476"/>
              </a:xfrm>
              <a:prstGeom prst="ellipse">
                <a:avLst/>
              </a:prstGeom>
              <a:noFill/>
              <a:ln w="38100">
                <a:solidFill>
                  <a:srgbClr val="00CCFF"/>
                </a:solidFill>
                <a:round/>
                <a:headEnd/>
                <a:tailEnd/>
              </a:ln>
              <a:extLst>
                <a:ext uri="{909E8E84-426E-40DD-AFC4-6F175D3DCCD1}">
                  <a14:hiddenFill xmlns:a14="http://schemas.microsoft.com/office/drawing/2010/main">
                    <a:solidFill>
                      <a:srgbClr val="FFFFCC"/>
                    </a:solidFill>
                  </a14:hiddenFill>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US"/>
              </a:p>
            </p:txBody>
          </p:sp>
        </p:grpSp>
      </p:grpSp>
    </p:spTree>
    <p:extLst>
      <p:ext uri="{BB962C8B-B14F-4D97-AF65-F5344CB8AC3E}">
        <p14:creationId xmlns:p14="http://schemas.microsoft.com/office/powerpoint/2010/main" val="23015465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22435"/>
            <a:ext cx="10058400" cy="1450757"/>
          </a:xfrm>
        </p:spPr>
        <p:txBody>
          <a:bodyPr/>
          <a:lstStyle/>
          <a:p>
            <a:r>
              <a:rPr lang="vi-VN" b="1" dirty="0" smtClean="0"/>
              <a:t>Nội dung</a:t>
            </a:r>
            <a:endParaRPr lang="vi-VN" b="1"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94745" y="288759"/>
            <a:ext cx="8452876" cy="5896343"/>
          </a:xfrm>
        </p:spPr>
      </p:pic>
      <p:sp>
        <p:nvSpPr>
          <p:cNvPr id="3" name="Slide Number Placeholder 2"/>
          <p:cNvSpPr>
            <a:spLocks noGrp="1"/>
          </p:cNvSpPr>
          <p:nvPr>
            <p:ph type="sldNum" sz="quarter" idx="12"/>
          </p:nvPr>
        </p:nvSpPr>
        <p:spPr/>
        <p:txBody>
          <a:bodyPr/>
          <a:lstStyle/>
          <a:p>
            <a:fld id="{6113E31D-E2AB-40D1-8B51-AFA5AFEF393A}" type="slidenum">
              <a:rPr lang="en-US" smtClean="0"/>
              <a:t>2</a:t>
            </a:fld>
            <a:endParaRPr lang="en-US" dirty="0"/>
          </a:p>
        </p:txBody>
      </p:sp>
    </p:spTree>
    <p:extLst>
      <p:ext uri="{BB962C8B-B14F-4D97-AF65-F5344CB8AC3E}">
        <p14:creationId xmlns:p14="http://schemas.microsoft.com/office/powerpoint/2010/main" val="19386984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64559" y="1845734"/>
            <a:ext cx="1910435" cy="4023360"/>
          </a:xfrm>
        </p:spPr>
        <p:txBody>
          <a:bodyPr/>
          <a:lstStyle/>
          <a:p>
            <a:pPr marL="274320" lvl="1" indent="0" algn="just">
              <a:buNone/>
            </a:pPr>
            <a:r>
              <a:rPr lang="en-US" b="1" dirty="0" err="1" smtClean="0"/>
              <a:t>Ví</a:t>
            </a:r>
            <a:r>
              <a:rPr lang="en-US" b="1" dirty="0" smtClean="0"/>
              <a:t> </a:t>
            </a:r>
            <a:r>
              <a:rPr lang="en-US" b="1" dirty="0" err="1" smtClean="0"/>
              <a:t>dụ</a:t>
            </a:r>
            <a:r>
              <a:rPr lang="en-US" b="1" dirty="0" smtClean="0"/>
              <a:t> </a:t>
            </a:r>
            <a:r>
              <a:rPr lang="en-US" b="1" dirty="0" err="1" smtClean="0"/>
              <a:t>về</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hướng</a:t>
            </a:r>
            <a:r>
              <a:rPr lang="en-US" b="1" dirty="0" smtClean="0"/>
              <a:t> </a:t>
            </a:r>
            <a:r>
              <a:rPr lang="en-US" b="1" dirty="0" err="1" smtClean="0"/>
              <a:t>đối</a:t>
            </a:r>
            <a:r>
              <a:rPr lang="en-US" b="1" dirty="0" smtClean="0"/>
              <a:t> </a:t>
            </a:r>
            <a:r>
              <a:rPr lang="en-US" b="1" dirty="0" err="1" smtClean="0"/>
              <a:t>tượng</a:t>
            </a:r>
            <a:r>
              <a:rPr lang="en-US" b="1" dirty="0" smtClean="0"/>
              <a:t>: </a:t>
            </a:r>
          </a:p>
          <a:p>
            <a:pPr marL="274320" lvl="1" indent="0" algn="just">
              <a:buNone/>
            </a:pP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20</a:t>
            </a:fld>
            <a:endParaRPr lang="en-US" dirty="0"/>
          </a:p>
        </p:txBody>
      </p:sp>
      <p:grpSp>
        <p:nvGrpSpPr>
          <p:cNvPr id="52" name="Group 2"/>
          <p:cNvGrpSpPr>
            <a:grpSpLocks/>
          </p:cNvGrpSpPr>
          <p:nvPr/>
        </p:nvGrpSpPr>
        <p:grpSpPr bwMode="auto">
          <a:xfrm>
            <a:off x="3503964" y="1819480"/>
            <a:ext cx="7641051" cy="4527450"/>
            <a:chOff x="876300" y="1098550"/>
            <a:chExt cx="6886575" cy="4678363"/>
          </a:xfrm>
        </p:grpSpPr>
        <p:sp>
          <p:nvSpPr>
            <p:cNvPr id="53" name="Freeform 399"/>
            <p:cNvSpPr>
              <a:spLocks/>
            </p:cNvSpPr>
            <p:nvPr/>
          </p:nvSpPr>
          <p:spPr bwMode="auto">
            <a:xfrm>
              <a:off x="3124453" y="3262198"/>
              <a:ext cx="452067" cy="76843"/>
            </a:xfrm>
            <a:custGeom>
              <a:avLst/>
              <a:gdLst>
                <a:gd name="T0" fmla="*/ 0 w 285"/>
                <a:gd name="T1" fmla="*/ 0 h 48"/>
                <a:gd name="T2" fmla="*/ 285 w 285"/>
                <a:gd name="T3" fmla="*/ 0 h 48"/>
                <a:gd name="T4" fmla="*/ 285 w 285"/>
                <a:gd name="T5" fmla="*/ 48 h 48"/>
                <a:gd name="T6" fmla="*/ 3 w 285"/>
                <a:gd name="T7" fmla="*/ 48 h 48"/>
              </a:gdLst>
              <a:ahLst/>
              <a:cxnLst>
                <a:cxn ang="0">
                  <a:pos x="T0" y="T1"/>
                </a:cxn>
                <a:cxn ang="0">
                  <a:pos x="T2" y="T3"/>
                </a:cxn>
                <a:cxn ang="0">
                  <a:pos x="T4" y="T5"/>
                </a:cxn>
                <a:cxn ang="0">
                  <a:pos x="T6" y="T7"/>
                </a:cxn>
              </a:cxnLst>
              <a:rect l="0" t="0" r="r" b="b"/>
              <a:pathLst>
                <a:path w="285" h="48">
                  <a:moveTo>
                    <a:pt x="0" y="0"/>
                  </a:moveTo>
                  <a:lnTo>
                    <a:pt x="285" y="0"/>
                  </a:lnTo>
                  <a:lnTo>
                    <a:pt x="285" y="48"/>
                  </a:lnTo>
                  <a:lnTo>
                    <a:pt x="3" y="48"/>
                  </a:lnTo>
                </a:path>
              </a:pathLst>
            </a:custGeom>
            <a:noFill/>
            <a:ln w="6350" cap="flat" cmpd="sng">
              <a:solidFill>
                <a:srgbClr val="99CCFF"/>
              </a:solidFill>
              <a:prstDash val="solid"/>
              <a:round/>
              <a:headEnd type="none" w="sm" len="sm"/>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54" name="Freeform 400"/>
            <p:cNvSpPr>
              <a:spLocks/>
            </p:cNvSpPr>
            <p:nvPr/>
          </p:nvSpPr>
          <p:spPr bwMode="auto">
            <a:xfrm>
              <a:off x="3124453" y="4009531"/>
              <a:ext cx="452067" cy="76843"/>
            </a:xfrm>
            <a:custGeom>
              <a:avLst/>
              <a:gdLst>
                <a:gd name="T0" fmla="*/ 0 w 285"/>
                <a:gd name="T1" fmla="*/ 0 h 48"/>
                <a:gd name="T2" fmla="*/ 285 w 285"/>
                <a:gd name="T3" fmla="*/ 0 h 48"/>
                <a:gd name="T4" fmla="*/ 285 w 285"/>
                <a:gd name="T5" fmla="*/ 48 h 48"/>
                <a:gd name="T6" fmla="*/ 3 w 285"/>
                <a:gd name="T7" fmla="*/ 48 h 48"/>
              </a:gdLst>
              <a:ahLst/>
              <a:cxnLst>
                <a:cxn ang="0">
                  <a:pos x="T0" y="T1"/>
                </a:cxn>
                <a:cxn ang="0">
                  <a:pos x="T2" y="T3"/>
                </a:cxn>
                <a:cxn ang="0">
                  <a:pos x="T4" y="T5"/>
                </a:cxn>
                <a:cxn ang="0">
                  <a:pos x="T6" y="T7"/>
                </a:cxn>
              </a:cxnLst>
              <a:rect l="0" t="0" r="r" b="b"/>
              <a:pathLst>
                <a:path w="285" h="48">
                  <a:moveTo>
                    <a:pt x="0" y="0"/>
                  </a:moveTo>
                  <a:lnTo>
                    <a:pt x="285" y="0"/>
                  </a:lnTo>
                  <a:lnTo>
                    <a:pt x="285" y="48"/>
                  </a:lnTo>
                  <a:lnTo>
                    <a:pt x="3" y="48"/>
                  </a:lnTo>
                </a:path>
              </a:pathLst>
            </a:custGeom>
            <a:noFill/>
            <a:ln w="6350" cap="flat" cmpd="sng">
              <a:solidFill>
                <a:srgbClr val="99CCFF"/>
              </a:solidFill>
              <a:prstDash val="solid"/>
              <a:round/>
              <a:headEnd type="none" w="sm" len="sm"/>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55" name="Rectangle 401"/>
            <p:cNvSpPr>
              <a:spLocks noChangeArrowheads="1"/>
            </p:cNvSpPr>
            <p:nvPr/>
          </p:nvSpPr>
          <p:spPr bwMode="auto">
            <a:xfrm>
              <a:off x="3036476" y="3262198"/>
              <a:ext cx="86624" cy="162726"/>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56" name="Rectangle 402"/>
            <p:cNvSpPr>
              <a:spLocks noChangeArrowheads="1"/>
            </p:cNvSpPr>
            <p:nvPr/>
          </p:nvSpPr>
          <p:spPr bwMode="auto">
            <a:xfrm>
              <a:off x="3036476" y="4009531"/>
              <a:ext cx="86624" cy="162726"/>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57" name="Freeform 404"/>
            <p:cNvSpPr>
              <a:spLocks/>
            </p:cNvSpPr>
            <p:nvPr/>
          </p:nvSpPr>
          <p:spPr bwMode="auto">
            <a:xfrm>
              <a:off x="2995871" y="2219549"/>
              <a:ext cx="85271" cy="2113927"/>
            </a:xfrm>
            <a:custGeom>
              <a:avLst/>
              <a:gdLst>
                <a:gd name="T0" fmla="*/ 54 w 54"/>
                <a:gd name="T1" fmla="*/ 654 h 1332"/>
                <a:gd name="T2" fmla="*/ 54 w 54"/>
                <a:gd name="T3" fmla="*/ 0 h 1332"/>
                <a:gd name="T4" fmla="*/ 0 w 54"/>
                <a:gd name="T5" fmla="*/ 0 h 1332"/>
                <a:gd name="T6" fmla="*/ 0 w 54"/>
                <a:gd name="T7" fmla="*/ 1332 h 1332"/>
                <a:gd name="T8" fmla="*/ 54 w 54"/>
                <a:gd name="T9" fmla="*/ 1332 h 1332"/>
                <a:gd name="T10" fmla="*/ 54 w 54"/>
                <a:gd name="T11" fmla="*/ 1233 h 1332"/>
              </a:gdLst>
              <a:ahLst/>
              <a:cxnLst>
                <a:cxn ang="0">
                  <a:pos x="T0" y="T1"/>
                </a:cxn>
                <a:cxn ang="0">
                  <a:pos x="T2" y="T3"/>
                </a:cxn>
                <a:cxn ang="0">
                  <a:pos x="T4" y="T5"/>
                </a:cxn>
                <a:cxn ang="0">
                  <a:pos x="T6" y="T7"/>
                </a:cxn>
                <a:cxn ang="0">
                  <a:pos x="T8" y="T9"/>
                </a:cxn>
                <a:cxn ang="0">
                  <a:pos x="T10" y="T11"/>
                </a:cxn>
              </a:cxnLst>
              <a:rect l="0" t="0" r="r" b="b"/>
              <a:pathLst>
                <a:path w="54" h="1332">
                  <a:moveTo>
                    <a:pt x="54" y="654"/>
                  </a:moveTo>
                  <a:lnTo>
                    <a:pt x="54" y="0"/>
                  </a:lnTo>
                  <a:lnTo>
                    <a:pt x="0" y="0"/>
                  </a:lnTo>
                  <a:lnTo>
                    <a:pt x="0" y="1332"/>
                  </a:lnTo>
                  <a:lnTo>
                    <a:pt x="54" y="1332"/>
                  </a:lnTo>
                  <a:lnTo>
                    <a:pt x="54" y="1233"/>
                  </a:lnTo>
                </a:path>
              </a:pathLst>
            </a:custGeom>
            <a:noFill/>
            <a:ln w="6350" cap="flat" cmpd="sng">
              <a:solidFill>
                <a:srgbClr val="99CCFF"/>
              </a:solidFill>
              <a:prstDash val="solid"/>
              <a:round/>
              <a:headEnd type="none" w="sm" len="sm"/>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58" name="Line 405"/>
            <p:cNvSpPr>
              <a:spLocks noChangeShapeType="1"/>
            </p:cNvSpPr>
            <p:nvPr/>
          </p:nvSpPr>
          <p:spPr bwMode="auto">
            <a:xfrm>
              <a:off x="3081141" y="3429445"/>
              <a:ext cx="0" cy="575567"/>
            </a:xfrm>
            <a:prstGeom prst="line">
              <a:avLst/>
            </a:prstGeom>
            <a:noFill/>
            <a:ln w="6350">
              <a:solidFill>
                <a:srgbClr val="99CCFF"/>
              </a:solidFill>
              <a:round/>
              <a:headEnd type="none" w="sm" len="sm"/>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59" name="Line 389"/>
            <p:cNvSpPr>
              <a:spLocks noChangeShapeType="1"/>
            </p:cNvSpPr>
            <p:nvPr/>
          </p:nvSpPr>
          <p:spPr bwMode="auto">
            <a:xfrm>
              <a:off x="6979203" y="3090433"/>
              <a:ext cx="1353" cy="2683467"/>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grpSp>
          <p:nvGrpSpPr>
            <p:cNvPr id="60" name="Group 372"/>
            <p:cNvGrpSpPr>
              <a:grpSpLocks/>
            </p:cNvGrpSpPr>
            <p:nvPr/>
          </p:nvGrpSpPr>
          <p:grpSpPr bwMode="auto">
            <a:xfrm>
              <a:off x="1423988" y="1182688"/>
              <a:ext cx="319087" cy="393700"/>
              <a:chOff x="561" y="533"/>
              <a:chExt cx="201" cy="248"/>
            </a:xfrm>
          </p:grpSpPr>
          <p:sp>
            <p:nvSpPr>
              <p:cNvPr id="133" name="Oval 243"/>
              <p:cNvSpPr>
                <a:spLocks noChangeArrowheads="1"/>
              </p:cNvSpPr>
              <p:nvPr/>
            </p:nvSpPr>
            <p:spPr bwMode="auto">
              <a:xfrm>
                <a:off x="613" y="533"/>
                <a:ext cx="95" cy="90"/>
              </a:xfrm>
              <a:prstGeom prst="ellipse">
                <a:avLst/>
              </a:prstGeom>
              <a:noFill/>
              <a:ln w="0">
                <a:solidFill>
                  <a:srgbClr val="99CCFF"/>
                </a:solidFill>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34" name="Line 244"/>
              <p:cNvSpPr>
                <a:spLocks noChangeShapeType="1"/>
              </p:cNvSpPr>
              <p:nvPr/>
            </p:nvSpPr>
            <p:spPr bwMode="auto">
              <a:xfrm>
                <a:off x="661" y="624"/>
                <a:ext cx="1" cy="75"/>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35" name="Line 245"/>
              <p:cNvSpPr>
                <a:spLocks noChangeShapeType="1"/>
              </p:cNvSpPr>
              <p:nvPr/>
            </p:nvSpPr>
            <p:spPr bwMode="auto">
              <a:xfrm flipV="1">
                <a:off x="591" y="649"/>
                <a:ext cx="139" cy="1"/>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36" name="Freeform 246"/>
              <p:cNvSpPr>
                <a:spLocks/>
              </p:cNvSpPr>
              <p:nvPr/>
            </p:nvSpPr>
            <p:spPr bwMode="auto">
              <a:xfrm>
                <a:off x="561" y="699"/>
                <a:ext cx="200" cy="82"/>
              </a:xfrm>
              <a:custGeom>
                <a:avLst/>
                <a:gdLst>
                  <a:gd name="T0" fmla="*/ 0 w 26"/>
                  <a:gd name="T1" fmla="*/ 12 h 12"/>
                  <a:gd name="T2" fmla="*/ 13 w 26"/>
                  <a:gd name="T3" fmla="*/ 0 h 12"/>
                  <a:gd name="T4" fmla="*/ 26 w 26"/>
                  <a:gd name="T5" fmla="*/ 12 h 12"/>
                </a:gdLst>
                <a:ahLst/>
                <a:cxnLst>
                  <a:cxn ang="0">
                    <a:pos x="T0" y="T1"/>
                  </a:cxn>
                  <a:cxn ang="0">
                    <a:pos x="T2" y="T3"/>
                  </a:cxn>
                  <a:cxn ang="0">
                    <a:pos x="T4" y="T5"/>
                  </a:cxn>
                </a:cxnLst>
                <a:rect l="0" t="0" r="r" b="b"/>
                <a:pathLst>
                  <a:path w="26" h="12">
                    <a:moveTo>
                      <a:pt x="0" y="12"/>
                    </a:moveTo>
                    <a:lnTo>
                      <a:pt x="13" y="0"/>
                    </a:lnTo>
                    <a:lnTo>
                      <a:pt x="26" y="12"/>
                    </a:lnTo>
                  </a:path>
                </a:pathLst>
              </a:custGeom>
              <a:noFill/>
              <a:ln w="0">
                <a:solidFill>
                  <a:srgbClr val="99CC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grpSp>
        <p:sp>
          <p:nvSpPr>
            <p:cNvPr id="61" name="Rectangle 247"/>
            <p:cNvSpPr>
              <a:spLocks noChangeArrowheads="1"/>
            </p:cNvSpPr>
            <p:nvPr/>
          </p:nvSpPr>
          <p:spPr bwMode="auto">
            <a:xfrm>
              <a:off x="1337842" y="1651516"/>
              <a:ext cx="443946" cy="12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800" u="sng" kern="0">
                  <a:latin typeface="Arial" charset="0"/>
                </a:rPr>
                <a:t> : Student</a:t>
              </a:r>
              <a:endParaRPr lang="en-US" sz="1000" kern="0">
                <a:latin typeface="Arial" charset="0"/>
              </a:endParaRPr>
            </a:p>
          </p:txBody>
        </p:sp>
        <p:sp>
          <p:nvSpPr>
            <p:cNvPr id="62" name="Line 248"/>
            <p:cNvSpPr>
              <a:spLocks noChangeShapeType="1"/>
            </p:cNvSpPr>
            <p:nvPr/>
          </p:nvSpPr>
          <p:spPr bwMode="auto">
            <a:xfrm>
              <a:off x="1582824" y="1891084"/>
              <a:ext cx="1354" cy="122045"/>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63" name="Rectangle 249"/>
            <p:cNvSpPr>
              <a:spLocks noChangeArrowheads="1"/>
            </p:cNvSpPr>
            <p:nvPr/>
          </p:nvSpPr>
          <p:spPr bwMode="auto">
            <a:xfrm>
              <a:off x="1535452" y="2010115"/>
              <a:ext cx="96098" cy="2468006"/>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64" name="Freeform 394"/>
            <p:cNvSpPr>
              <a:spLocks/>
            </p:cNvSpPr>
            <p:nvPr/>
          </p:nvSpPr>
          <p:spPr bwMode="auto">
            <a:xfrm>
              <a:off x="1199785" y="2480212"/>
              <a:ext cx="916315" cy="396267"/>
            </a:xfrm>
            <a:custGeom>
              <a:avLst/>
              <a:gdLst>
                <a:gd name="T0" fmla="*/ 0 w 883"/>
                <a:gd name="T1" fmla="*/ 0 h 320"/>
                <a:gd name="T2" fmla="*/ 811 w 883"/>
                <a:gd name="T3" fmla="*/ 0 h 320"/>
                <a:gd name="T4" fmla="*/ 882 w 883"/>
                <a:gd name="T5" fmla="*/ 62 h 320"/>
                <a:gd name="T6" fmla="*/ 883 w 883"/>
                <a:gd name="T7" fmla="*/ 320 h 320"/>
                <a:gd name="T8" fmla="*/ 0 w 883"/>
                <a:gd name="T9" fmla="*/ 320 h 320"/>
                <a:gd name="T10" fmla="*/ 0 w 883"/>
                <a:gd name="T11" fmla="*/ 0 h 320"/>
              </a:gdLst>
              <a:ahLst/>
              <a:cxnLst>
                <a:cxn ang="0">
                  <a:pos x="T0" y="T1"/>
                </a:cxn>
                <a:cxn ang="0">
                  <a:pos x="T2" y="T3"/>
                </a:cxn>
                <a:cxn ang="0">
                  <a:pos x="T4" y="T5"/>
                </a:cxn>
                <a:cxn ang="0">
                  <a:pos x="T6" y="T7"/>
                </a:cxn>
                <a:cxn ang="0">
                  <a:pos x="T8" y="T9"/>
                </a:cxn>
                <a:cxn ang="0">
                  <a:pos x="T10" y="T11"/>
                </a:cxn>
              </a:cxnLst>
              <a:rect l="0" t="0" r="r" b="b"/>
              <a:pathLst>
                <a:path w="883" h="320">
                  <a:moveTo>
                    <a:pt x="0" y="0"/>
                  </a:moveTo>
                  <a:lnTo>
                    <a:pt x="811" y="0"/>
                  </a:lnTo>
                  <a:lnTo>
                    <a:pt x="882" y="62"/>
                  </a:lnTo>
                  <a:lnTo>
                    <a:pt x="883" y="320"/>
                  </a:lnTo>
                  <a:lnTo>
                    <a:pt x="0" y="320"/>
                  </a:lnTo>
                  <a:lnTo>
                    <a:pt x="0" y="0"/>
                  </a:lnTo>
                  <a:close/>
                </a:path>
              </a:pathLst>
            </a:custGeom>
            <a:solidFill>
              <a:srgbClr val="FFFFCC"/>
            </a:solidFill>
            <a:ln w="0">
              <a:solidFill>
                <a:srgbClr val="00CCFF"/>
              </a:solidFill>
              <a:prstDash val="solid"/>
              <a:round/>
              <a:headEnd/>
              <a:tailEnd/>
            </a:ln>
          </p:spPr>
          <p:txBody>
            <a:bodyPr/>
            <a:lstStyle/>
            <a:p>
              <a:pPr eaLnBrk="0" fontAlgn="auto" hangingPunct="0">
                <a:spcBef>
                  <a:spcPts val="0"/>
                </a:spcBef>
                <a:spcAft>
                  <a:spcPts val="0"/>
                </a:spcAft>
                <a:defRPr/>
              </a:pPr>
              <a:endParaRPr lang="en-US" sz="1000" kern="0">
                <a:latin typeface="Arial" charset="0"/>
              </a:endParaRPr>
            </a:p>
          </p:txBody>
        </p:sp>
        <p:sp>
          <p:nvSpPr>
            <p:cNvPr id="65" name="Freeform 395"/>
            <p:cNvSpPr>
              <a:spLocks/>
            </p:cNvSpPr>
            <p:nvPr/>
          </p:nvSpPr>
          <p:spPr bwMode="auto">
            <a:xfrm>
              <a:off x="2043011" y="2511852"/>
              <a:ext cx="71736" cy="75336"/>
            </a:xfrm>
            <a:custGeom>
              <a:avLst/>
              <a:gdLst>
                <a:gd name="T0" fmla="*/ 0 w 8"/>
                <a:gd name="T1" fmla="*/ 0 h 9"/>
                <a:gd name="T2" fmla="*/ 0 w 8"/>
                <a:gd name="T3" fmla="*/ 9 h 9"/>
                <a:gd name="T4" fmla="*/ 8 w 8"/>
                <a:gd name="T5" fmla="*/ 9 h 9"/>
              </a:gdLst>
              <a:ahLst/>
              <a:cxnLst>
                <a:cxn ang="0">
                  <a:pos x="T0" y="T1"/>
                </a:cxn>
                <a:cxn ang="0">
                  <a:pos x="T2" y="T3"/>
                </a:cxn>
                <a:cxn ang="0">
                  <a:pos x="T4" y="T5"/>
                </a:cxn>
              </a:cxnLst>
              <a:rect l="0" t="0" r="r" b="b"/>
              <a:pathLst>
                <a:path w="8" h="9">
                  <a:moveTo>
                    <a:pt x="0" y="0"/>
                  </a:moveTo>
                  <a:lnTo>
                    <a:pt x="0" y="9"/>
                  </a:lnTo>
                  <a:lnTo>
                    <a:pt x="8" y="9"/>
                  </a:lnTo>
                </a:path>
              </a:pathLst>
            </a:custGeom>
            <a:noFill/>
            <a:ln w="0">
              <a:solidFill>
                <a:srgbClr val="00CC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66" name="Freeform 390"/>
            <p:cNvSpPr>
              <a:spLocks/>
            </p:cNvSpPr>
            <p:nvPr/>
          </p:nvSpPr>
          <p:spPr bwMode="auto">
            <a:xfrm>
              <a:off x="888482" y="3048244"/>
              <a:ext cx="1402219" cy="507765"/>
            </a:xfrm>
            <a:custGeom>
              <a:avLst/>
              <a:gdLst>
                <a:gd name="T0" fmla="*/ 0 w 883"/>
                <a:gd name="T1" fmla="*/ 0 h 320"/>
                <a:gd name="T2" fmla="*/ 811 w 883"/>
                <a:gd name="T3" fmla="*/ 0 h 320"/>
                <a:gd name="T4" fmla="*/ 882 w 883"/>
                <a:gd name="T5" fmla="*/ 62 h 320"/>
                <a:gd name="T6" fmla="*/ 883 w 883"/>
                <a:gd name="T7" fmla="*/ 320 h 320"/>
                <a:gd name="T8" fmla="*/ 0 w 883"/>
                <a:gd name="T9" fmla="*/ 320 h 320"/>
                <a:gd name="T10" fmla="*/ 0 w 883"/>
                <a:gd name="T11" fmla="*/ 0 h 320"/>
              </a:gdLst>
              <a:ahLst/>
              <a:cxnLst>
                <a:cxn ang="0">
                  <a:pos x="T0" y="T1"/>
                </a:cxn>
                <a:cxn ang="0">
                  <a:pos x="T2" y="T3"/>
                </a:cxn>
                <a:cxn ang="0">
                  <a:pos x="T4" y="T5"/>
                </a:cxn>
                <a:cxn ang="0">
                  <a:pos x="T6" y="T7"/>
                </a:cxn>
                <a:cxn ang="0">
                  <a:pos x="T8" y="T9"/>
                </a:cxn>
                <a:cxn ang="0">
                  <a:pos x="T10" y="T11"/>
                </a:cxn>
              </a:cxnLst>
              <a:rect l="0" t="0" r="r" b="b"/>
              <a:pathLst>
                <a:path w="883" h="320">
                  <a:moveTo>
                    <a:pt x="0" y="0"/>
                  </a:moveTo>
                  <a:lnTo>
                    <a:pt x="811" y="0"/>
                  </a:lnTo>
                  <a:lnTo>
                    <a:pt x="882" y="62"/>
                  </a:lnTo>
                  <a:lnTo>
                    <a:pt x="883" y="320"/>
                  </a:lnTo>
                  <a:lnTo>
                    <a:pt x="0" y="320"/>
                  </a:lnTo>
                  <a:lnTo>
                    <a:pt x="0" y="0"/>
                  </a:lnTo>
                  <a:close/>
                </a:path>
              </a:pathLst>
            </a:custGeom>
            <a:solidFill>
              <a:srgbClr val="FFFFCC"/>
            </a:solidFill>
            <a:ln w="0">
              <a:solidFill>
                <a:srgbClr val="00CCFF"/>
              </a:solidFill>
              <a:prstDash val="solid"/>
              <a:round/>
              <a:headEnd/>
              <a:tailEnd/>
            </a:ln>
          </p:spPr>
          <p:txBody>
            <a:bodyPr/>
            <a:lstStyle/>
            <a:p>
              <a:pPr eaLnBrk="0" fontAlgn="auto" hangingPunct="0">
                <a:spcBef>
                  <a:spcPts val="0"/>
                </a:spcBef>
                <a:spcAft>
                  <a:spcPts val="0"/>
                </a:spcAft>
                <a:defRPr/>
              </a:pPr>
              <a:endParaRPr lang="en-US" sz="1000" kern="0">
                <a:latin typeface="Arial" charset="0"/>
              </a:endParaRPr>
            </a:p>
          </p:txBody>
        </p:sp>
        <p:sp>
          <p:nvSpPr>
            <p:cNvPr id="67" name="Freeform 391"/>
            <p:cNvSpPr>
              <a:spLocks/>
            </p:cNvSpPr>
            <p:nvPr/>
          </p:nvSpPr>
          <p:spPr bwMode="auto">
            <a:xfrm>
              <a:off x="2174301" y="3079886"/>
              <a:ext cx="115047" cy="96430"/>
            </a:xfrm>
            <a:custGeom>
              <a:avLst/>
              <a:gdLst>
                <a:gd name="T0" fmla="*/ 0 w 8"/>
                <a:gd name="T1" fmla="*/ 0 h 9"/>
                <a:gd name="T2" fmla="*/ 0 w 8"/>
                <a:gd name="T3" fmla="*/ 9 h 9"/>
                <a:gd name="T4" fmla="*/ 8 w 8"/>
                <a:gd name="T5" fmla="*/ 9 h 9"/>
              </a:gdLst>
              <a:ahLst/>
              <a:cxnLst>
                <a:cxn ang="0">
                  <a:pos x="T0" y="T1"/>
                </a:cxn>
                <a:cxn ang="0">
                  <a:pos x="T2" y="T3"/>
                </a:cxn>
                <a:cxn ang="0">
                  <a:pos x="T4" y="T5"/>
                </a:cxn>
              </a:cxnLst>
              <a:rect l="0" t="0" r="r" b="b"/>
              <a:pathLst>
                <a:path w="8" h="9">
                  <a:moveTo>
                    <a:pt x="0" y="0"/>
                  </a:moveTo>
                  <a:lnTo>
                    <a:pt x="0" y="9"/>
                  </a:lnTo>
                  <a:lnTo>
                    <a:pt x="8" y="9"/>
                  </a:lnTo>
                </a:path>
              </a:pathLst>
            </a:custGeom>
            <a:noFill/>
            <a:ln w="0">
              <a:solidFill>
                <a:srgbClr val="00CC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68" name="Rectangle 254"/>
            <p:cNvSpPr>
              <a:spLocks noChangeArrowheads="1"/>
            </p:cNvSpPr>
            <p:nvPr/>
          </p:nvSpPr>
          <p:spPr bwMode="auto">
            <a:xfrm>
              <a:off x="2389506" y="1564127"/>
              <a:ext cx="1245214" cy="12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800" u="sng" kern="0">
                  <a:latin typeface="Arial" charset="0"/>
                </a:rPr>
                <a:t> : RegisterForCoursesForm</a:t>
              </a:r>
              <a:endParaRPr lang="en-US" sz="1000" kern="0">
                <a:latin typeface="Arial" charset="0"/>
              </a:endParaRPr>
            </a:p>
          </p:txBody>
        </p:sp>
        <p:grpSp>
          <p:nvGrpSpPr>
            <p:cNvPr id="69" name="Group 367"/>
            <p:cNvGrpSpPr>
              <a:grpSpLocks/>
            </p:cNvGrpSpPr>
            <p:nvPr/>
          </p:nvGrpSpPr>
          <p:grpSpPr bwMode="auto">
            <a:xfrm>
              <a:off x="4222750" y="1098550"/>
              <a:ext cx="396875" cy="412750"/>
              <a:chOff x="2336" y="480"/>
              <a:chExt cx="250" cy="260"/>
            </a:xfrm>
          </p:grpSpPr>
          <p:sp>
            <p:nvSpPr>
              <p:cNvPr id="130" name="Oval 258"/>
              <p:cNvSpPr>
                <a:spLocks noChangeArrowheads="1"/>
              </p:cNvSpPr>
              <p:nvPr/>
            </p:nvSpPr>
            <p:spPr bwMode="auto">
              <a:xfrm>
                <a:off x="2336" y="500"/>
                <a:ext cx="252" cy="240"/>
              </a:xfrm>
              <a:prstGeom prst="ellipse">
                <a:avLst/>
              </a:prstGeom>
              <a:noFill/>
              <a:ln w="0">
                <a:solidFill>
                  <a:srgbClr val="99CCFF"/>
                </a:solidFill>
                <a:round/>
                <a:headEnd/>
                <a:tailEnd/>
              </a:ln>
              <a:extLst>
                <a:ext uri="{909E8E84-426E-40DD-AFC4-6F175D3DCCD1}">
                  <a14:hiddenFill xmlns:a14="http://schemas.microsoft.com/office/drawing/2010/main">
                    <a:solidFill>
                      <a:srgbClr val="FFFFCC"/>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31" name="Line 259"/>
              <p:cNvSpPr>
                <a:spLocks noChangeShapeType="1"/>
              </p:cNvSpPr>
              <p:nvPr/>
            </p:nvSpPr>
            <p:spPr bwMode="auto">
              <a:xfrm flipH="1">
                <a:off x="2416" y="480"/>
                <a:ext cx="55" cy="27"/>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32" name="Line 260"/>
              <p:cNvSpPr>
                <a:spLocks noChangeShapeType="1"/>
              </p:cNvSpPr>
              <p:nvPr/>
            </p:nvSpPr>
            <p:spPr bwMode="auto">
              <a:xfrm flipH="1" flipV="1">
                <a:off x="2416" y="507"/>
                <a:ext cx="55" cy="24"/>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grpSp>
        <p:sp>
          <p:nvSpPr>
            <p:cNvPr id="70" name="Rectangle 261"/>
            <p:cNvSpPr>
              <a:spLocks noChangeArrowheads="1"/>
            </p:cNvSpPr>
            <p:nvPr/>
          </p:nvSpPr>
          <p:spPr bwMode="auto">
            <a:xfrm>
              <a:off x="3870228" y="1564127"/>
              <a:ext cx="1071967" cy="12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800" u="sng" kern="0">
                  <a:latin typeface="Arial" charset="0"/>
                </a:rPr>
                <a:t> : RegistrationController</a:t>
              </a:r>
              <a:endParaRPr lang="en-US" sz="1000" kern="0">
                <a:latin typeface="Arial" charset="0"/>
              </a:endParaRPr>
            </a:p>
          </p:txBody>
        </p:sp>
        <p:sp>
          <p:nvSpPr>
            <p:cNvPr id="71" name="Rectangle 263"/>
            <p:cNvSpPr>
              <a:spLocks noChangeArrowheads="1"/>
            </p:cNvSpPr>
            <p:nvPr/>
          </p:nvSpPr>
          <p:spPr bwMode="auto">
            <a:xfrm>
              <a:off x="4357485" y="2424463"/>
              <a:ext cx="97452" cy="967314"/>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grpSp>
          <p:nvGrpSpPr>
            <p:cNvPr id="72" name="Group 361"/>
            <p:cNvGrpSpPr>
              <a:grpSpLocks/>
            </p:cNvGrpSpPr>
            <p:nvPr/>
          </p:nvGrpSpPr>
          <p:grpSpPr bwMode="auto">
            <a:xfrm>
              <a:off x="6824663" y="1100138"/>
              <a:ext cx="317500" cy="400050"/>
              <a:chOff x="4821" y="481"/>
              <a:chExt cx="200" cy="252"/>
            </a:xfrm>
          </p:grpSpPr>
          <p:sp>
            <p:nvSpPr>
              <p:cNvPr id="126" name="Oval 275"/>
              <p:cNvSpPr>
                <a:spLocks noChangeArrowheads="1"/>
              </p:cNvSpPr>
              <p:nvPr/>
            </p:nvSpPr>
            <p:spPr bwMode="auto">
              <a:xfrm>
                <a:off x="4877" y="481"/>
                <a:ext cx="85" cy="88"/>
              </a:xfrm>
              <a:prstGeom prst="ellipse">
                <a:avLst/>
              </a:prstGeom>
              <a:noFill/>
              <a:ln w="0">
                <a:solidFill>
                  <a:srgbClr val="99CCFF"/>
                </a:solidFill>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7" name="Line 276"/>
              <p:cNvSpPr>
                <a:spLocks noChangeShapeType="1"/>
              </p:cNvSpPr>
              <p:nvPr/>
            </p:nvSpPr>
            <p:spPr bwMode="auto">
              <a:xfrm flipH="1">
                <a:off x="4921" y="568"/>
                <a:ext cx="1" cy="76"/>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8" name="Line 277"/>
              <p:cNvSpPr>
                <a:spLocks noChangeShapeType="1"/>
              </p:cNvSpPr>
              <p:nvPr/>
            </p:nvSpPr>
            <p:spPr bwMode="auto">
              <a:xfrm>
                <a:off x="4844" y="589"/>
                <a:ext cx="146" cy="1"/>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9" name="Freeform 278"/>
              <p:cNvSpPr>
                <a:spLocks/>
              </p:cNvSpPr>
              <p:nvPr/>
            </p:nvSpPr>
            <p:spPr bwMode="auto">
              <a:xfrm>
                <a:off x="4821" y="644"/>
                <a:ext cx="200" cy="89"/>
              </a:xfrm>
              <a:custGeom>
                <a:avLst/>
                <a:gdLst>
                  <a:gd name="T0" fmla="*/ 0 w 26"/>
                  <a:gd name="T1" fmla="*/ 13 h 13"/>
                  <a:gd name="T2" fmla="*/ 13 w 26"/>
                  <a:gd name="T3" fmla="*/ 0 h 13"/>
                  <a:gd name="T4" fmla="*/ 26 w 26"/>
                  <a:gd name="T5" fmla="*/ 13 h 13"/>
                </a:gdLst>
                <a:ahLst/>
                <a:cxnLst>
                  <a:cxn ang="0">
                    <a:pos x="T0" y="T1"/>
                  </a:cxn>
                  <a:cxn ang="0">
                    <a:pos x="T2" y="T3"/>
                  </a:cxn>
                  <a:cxn ang="0">
                    <a:pos x="T4" y="T5"/>
                  </a:cxn>
                </a:cxnLst>
                <a:rect l="0" t="0" r="r" b="b"/>
                <a:pathLst>
                  <a:path w="26" h="13">
                    <a:moveTo>
                      <a:pt x="0" y="13"/>
                    </a:moveTo>
                    <a:lnTo>
                      <a:pt x="13" y="0"/>
                    </a:lnTo>
                    <a:lnTo>
                      <a:pt x="26" y="13"/>
                    </a:lnTo>
                  </a:path>
                </a:pathLst>
              </a:custGeom>
              <a:noFill/>
              <a:ln w="0">
                <a:solidFill>
                  <a:srgbClr val="99CC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grpSp>
        <p:sp>
          <p:nvSpPr>
            <p:cNvPr id="73" name="Rectangle 279"/>
            <p:cNvSpPr>
              <a:spLocks noChangeArrowheads="1"/>
            </p:cNvSpPr>
            <p:nvPr/>
          </p:nvSpPr>
          <p:spPr bwMode="auto">
            <a:xfrm>
              <a:off x="6539317" y="1564127"/>
              <a:ext cx="802622" cy="12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800" u="sng" kern="0">
                  <a:latin typeface="Arial" charset="0"/>
                </a:rPr>
                <a:t> : Course Catalog</a:t>
              </a:r>
              <a:endParaRPr lang="en-US" sz="1000" kern="0">
                <a:latin typeface="Arial" charset="0"/>
              </a:endParaRPr>
            </a:p>
          </p:txBody>
        </p:sp>
        <p:sp>
          <p:nvSpPr>
            <p:cNvPr id="74" name="Line 280"/>
            <p:cNvSpPr>
              <a:spLocks noChangeShapeType="1"/>
            </p:cNvSpPr>
            <p:nvPr/>
          </p:nvSpPr>
          <p:spPr bwMode="auto">
            <a:xfrm>
              <a:off x="6979203" y="1891084"/>
              <a:ext cx="0" cy="1021555"/>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75" name="Rectangle 281"/>
            <p:cNvSpPr>
              <a:spLocks noChangeArrowheads="1"/>
            </p:cNvSpPr>
            <p:nvPr/>
          </p:nvSpPr>
          <p:spPr bwMode="auto">
            <a:xfrm>
              <a:off x="6934537" y="2923187"/>
              <a:ext cx="85271" cy="162726"/>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grpSp>
          <p:nvGrpSpPr>
            <p:cNvPr id="76" name="Group 366"/>
            <p:cNvGrpSpPr>
              <a:grpSpLocks/>
            </p:cNvGrpSpPr>
            <p:nvPr/>
          </p:nvGrpSpPr>
          <p:grpSpPr bwMode="auto">
            <a:xfrm>
              <a:off x="5411788" y="1120775"/>
              <a:ext cx="592137" cy="369888"/>
              <a:chOff x="3073" y="500"/>
              <a:chExt cx="373" cy="233"/>
            </a:xfrm>
          </p:grpSpPr>
          <p:sp>
            <p:nvSpPr>
              <p:cNvPr id="123" name="Oval 282"/>
              <p:cNvSpPr>
                <a:spLocks noChangeArrowheads="1"/>
              </p:cNvSpPr>
              <p:nvPr/>
            </p:nvSpPr>
            <p:spPr bwMode="auto">
              <a:xfrm>
                <a:off x="3205" y="500"/>
                <a:ext cx="240" cy="233"/>
              </a:xfrm>
              <a:prstGeom prst="ellipse">
                <a:avLst/>
              </a:prstGeom>
              <a:noFill/>
              <a:ln w="0">
                <a:solidFill>
                  <a:srgbClr val="99CCFF"/>
                </a:solidFill>
                <a:round/>
                <a:headEnd/>
                <a:tailEnd/>
              </a:ln>
              <a:extLst>
                <a:ext uri="{909E8E84-426E-40DD-AFC4-6F175D3DCCD1}">
                  <a14:hiddenFill xmlns:a14="http://schemas.microsoft.com/office/drawing/2010/main">
                    <a:solidFill>
                      <a:srgbClr val="FFFFCC"/>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4" name="Line 283"/>
              <p:cNvSpPr>
                <a:spLocks noChangeShapeType="1"/>
              </p:cNvSpPr>
              <p:nvPr/>
            </p:nvSpPr>
            <p:spPr bwMode="auto">
              <a:xfrm>
                <a:off x="3073" y="548"/>
                <a:ext cx="1" cy="130"/>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5" name="Line 284"/>
              <p:cNvSpPr>
                <a:spLocks noChangeShapeType="1"/>
              </p:cNvSpPr>
              <p:nvPr/>
            </p:nvSpPr>
            <p:spPr bwMode="auto">
              <a:xfrm>
                <a:off x="3073" y="610"/>
                <a:ext cx="132" cy="1"/>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grpSp>
        <p:sp>
          <p:nvSpPr>
            <p:cNvPr id="77" name="Rectangle 285"/>
            <p:cNvSpPr>
              <a:spLocks noChangeArrowheads="1"/>
            </p:cNvSpPr>
            <p:nvPr/>
          </p:nvSpPr>
          <p:spPr bwMode="auto">
            <a:xfrm>
              <a:off x="5133038" y="1564127"/>
              <a:ext cx="1116632" cy="1220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800" u="sng" kern="0">
                  <a:latin typeface="Arial" charset="0"/>
                </a:rPr>
                <a:t> : CourseCatalogSystem</a:t>
              </a:r>
              <a:endParaRPr lang="en-US" sz="1000" kern="0">
                <a:latin typeface="Arial" charset="0"/>
              </a:endParaRPr>
            </a:p>
          </p:txBody>
        </p:sp>
        <p:sp>
          <p:nvSpPr>
            <p:cNvPr id="78" name="Line 286"/>
            <p:cNvSpPr>
              <a:spLocks noChangeShapeType="1"/>
            </p:cNvSpPr>
            <p:nvPr/>
          </p:nvSpPr>
          <p:spPr bwMode="auto">
            <a:xfrm>
              <a:off x="5721807" y="3247131"/>
              <a:ext cx="1354" cy="2489100"/>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79" name="Rectangle 287"/>
            <p:cNvSpPr>
              <a:spLocks noChangeArrowheads="1"/>
            </p:cNvSpPr>
            <p:nvPr/>
          </p:nvSpPr>
          <p:spPr bwMode="auto">
            <a:xfrm>
              <a:off x="5681202" y="2673072"/>
              <a:ext cx="87978" cy="566526"/>
            </a:xfrm>
            <a:prstGeom prst="rect">
              <a:avLst/>
            </a:prstGeom>
            <a:noFill/>
            <a:ln w="0">
              <a:solidFill>
                <a:srgbClr val="99CCFF"/>
              </a:solidFill>
              <a:miter lim="800000"/>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80" name="Rectangle 291"/>
            <p:cNvSpPr>
              <a:spLocks noChangeArrowheads="1"/>
            </p:cNvSpPr>
            <p:nvPr/>
          </p:nvSpPr>
          <p:spPr bwMode="auto">
            <a:xfrm>
              <a:off x="915552" y="3064819"/>
              <a:ext cx="1204609" cy="155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A list of the available </a:t>
              </a:r>
            </a:p>
          </p:txBody>
        </p:sp>
        <p:sp>
          <p:nvSpPr>
            <p:cNvPr id="81" name="Rectangle 292"/>
            <p:cNvSpPr>
              <a:spLocks noChangeArrowheads="1"/>
            </p:cNvSpPr>
            <p:nvPr/>
          </p:nvSpPr>
          <p:spPr bwMode="auto">
            <a:xfrm>
              <a:off x="915552" y="3195903"/>
              <a:ext cx="1361614" cy="153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course offerings for this </a:t>
              </a:r>
            </a:p>
          </p:txBody>
        </p:sp>
        <p:sp>
          <p:nvSpPr>
            <p:cNvPr id="82" name="Rectangle 293"/>
            <p:cNvSpPr>
              <a:spLocks noChangeArrowheads="1"/>
            </p:cNvSpPr>
            <p:nvPr/>
          </p:nvSpPr>
          <p:spPr bwMode="auto">
            <a:xfrm>
              <a:off x="915552" y="3325481"/>
              <a:ext cx="1319656" cy="153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semester are displayed</a:t>
              </a:r>
            </a:p>
          </p:txBody>
        </p:sp>
        <p:sp>
          <p:nvSpPr>
            <p:cNvPr id="83" name="Rectangle 298"/>
            <p:cNvSpPr>
              <a:spLocks noChangeArrowheads="1"/>
            </p:cNvSpPr>
            <p:nvPr/>
          </p:nvSpPr>
          <p:spPr bwMode="auto">
            <a:xfrm>
              <a:off x="1225501" y="2481718"/>
              <a:ext cx="786380"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Create a new </a:t>
              </a:r>
            </a:p>
          </p:txBody>
        </p:sp>
        <p:sp>
          <p:nvSpPr>
            <p:cNvPr id="84" name="Rectangle 299"/>
            <p:cNvSpPr>
              <a:spLocks noChangeArrowheads="1"/>
            </p:cNvSpPr>
            <p:nvPr/>
          </p:nvSpPr>
          <p:spPr bwMode="auto">
            <a:xfrm>
              <a:off x="1225501" y="2612803"/>
              <a:ext cx="504854" cy="15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schedule</a:t>
              </a:r>
            </a:p>
          </p:txBody>
        </p:sp>
        <p:sp>
          <p:nvSpPr>
            <p:cNvPr id="85" name="Line 300"/>
            <p:cNvSpPr>
              <a:spLocks noChangeShapeType="1"/>
            </p:cNvSpPr>
            <p:nvPr/>
          </p:nvSpPr>
          <p:spPr bwMode="auto">
            <a:xfrm>
              <a:off x="1631549" y="2216536"/>
              <a:ext cx="1362968" cy="1507"/>
            </a:xfrm>
            <a:prstGeom prst="line">
              <a:avLst/>
            </a:prstGeom>
            <a:noFill/>
            <a:ln w="0">
              <a:solidFill>
                <a:srgbClr val="99CCFF"/>
              </a:solidFill>
              <a:round/>
              <a:headEnd/>
              <a:tailEnd type="triangle" w="med" len="me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86" name="Rectangle 303"/>
            <p:cNvSpPr>
              <a:spLocks noChangeArrowheads="1"/>
            </p:cNvSpPr>
            <p:nvPr/>
          </p:nvSpPr>
          <p:spPr bwMode="auto">
            <a:xfrm>
              <a:off x="1730355" y="2032716"/>
              <a:ext cx="1256042"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1: // create schedule( )</a:t>
              </a:r>
            </a:p>
          </p:txBody>
        </p:sp>
        <p:sp>
          <p:nvSpPr>
            <p:cNvPr id="87" name="Rectangle 307"/>
            <p:cNvSpPr>
              <a:spLocks noChangeArrowheads="1"/>
            </p:cNvSpPr>
            <p:nvPr/>
          </p:nvSpPr>
          <p:spPr bwMode="auto">
            <a:xfrm>
              <a:off x="2503199" y="3075365"/>
              <a:ext cx="1693221"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5: // display course offerings( )</a:t>
              </a:r>
            </a:p>
          </p:txBody>
        </p:sp>
        <p:sp>
          <p:nvSpPr>
            <p:cNvPr id="88" name="Line 308"/>
            <p:cNvSpPr>
              <a:spLocks noChangeShapeType="1"/>
            </p:cNvSpPr>
            <p:nvPr/>
          </p:nvSpPr>
          <p:spPr bwMode="auto">
            <a:xfrm>
              <a:off x="3081141" y="2424463"/>
              <a:ext cx="1276344" cy="1507"/>
            </a:xfrm>
            <a:prstGeom prst="line">
              <a:avLst/>
            </a:prstGeom>
            <a:noFill/>
            <a:ln w="0">
              <a:solidFill>
                <a:srgbClr val="99CCFF"/>
              </a:solidFill>
              <a:round/>
              <a:headEnd/>
              <a:tailEnd type="triangle" w="med" len="me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89" name="Rectangle 311"/>
            <p:cNvSpPr>
              <a:spLocks noChangeArrowheads="1"/>
            </p:cNvSpPr>
            <p:nvPr/>
          </p:nvSpPr>
          <p:spPr bwMode="auto">
            <a:xfrm>
              <a:off x="3017527" y="2249683"/>
              <a:ext cx="1473955"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dirty="0">
                  <a:latin typeface="Arial" charset="0"/>
                </a:rPr>
                <a:t>2: // get course offerings( )</a:t>
              </a:r>
            </a:p>
          </p:txBody>
        </p:sp>
        <p:sp>
          <p:nvSpPr>
            <p:cNvPr id="90" name="Line 312"/>
            <p:cNvSpPr>
              <a:spLocks noChangeShapeType="1"/>
            </p:cNvSpPr>
            <p:nvPr/>
          </p:nvSpPr>
          <p:spPr bwMode="auto">
            <a:xfrm flipV="1">
              <a:off x="4456291" y="2674578"/>
              <a:ext cx="1224911" cy="0"/>
            </a:xfrm>
            <a:prstGeom prst="line">
              <a:avLst/>
            </a:prstGeom>
            <a:noFill/>
            <a:ln w="0">
              <a:solidFill>
                <a:srgbClr val="99CCFF"/>
              </a:solidFill>
              <a:round/>
              <a:headEnd/>
              <a:tailEnd type="triangle" w="med" len="me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91" name="Rectangle 315"/>
            <p:cNvSpPr>
              <a:spLocks noChangeArrowheads="1"/>
            </p:cNvSpPr>
            <p:nvPr/>
          </p:nvSpPr>
          <p:spPr bwMode="auto">
            <a:xfrm>
              <a:off x="4061071" y="2499799"/>
              <a:ext cx="2126338"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3: // get course offerings(forSemester)</a:t>
              </a:r>
            </a:p>
          </p:txBody>
        </p:sp>
        <p:sp>
          <p:nvSpPr>
            <p:cNvPr id="92" name="Rectangle 321"/>
            <p:cNvSpPr>
              <a:spLocks noChangeArrowheads="1"/>
            </p:cNvSpPr>
            <p:nvPr/>
          </p:nvSpPr>
          <p:spPr bwMode="auto">
            <a:xfrm>
              <a:off x="2553279" y="3827219"/>
              <a:ext cx="1635020" cy="15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6: // display blank schedule( )</a:t>
              </a:r>
            </a:p>
          </p:txBody>
        </p:sp>
        <p:sp>
          <p:nvSpPr>
            <p:cNvPr id="93" name="Freeform 342"/>
            <p:cNvSpPr>
              <a:spLocks/>
            </p:cNvSpPr>
            <p:nvPr/>
          </p:nvSpPr>
          <p:spPr bwMode="auto">
            <a:xfrm>
              <a:off x="994054" y="3711201"/>
              <a:ext cx="1188367" cy="610222"/>
            </a:xfrm>
            <a:custGeom>
              <a:avLst/>
              <a:gdLst>
                <a:gd name="T0" fmla="*/ 0 w 707"/>
                <a:gd name="T1" fmla="*/ 0 h 387"/>
                <a:gd name="T2" fmla="*/ 649 w 707"/>
                <a:gd name="T3" fmla="*/ 0 h 387"/>
                <a:gd name="T4" fmla="*/ 707 w 707"/>
                <a:gd name="T5" fmla="*/ 62 h 387"/>
                <a:gd name="T6" fmla="*/ 707 w 707"/>
                <a:gd name="T7" fmla="*/ 387 h 387"/>
                <a:gd name="T8" fmla="*/ 0 w 707"/>
                <a:gd name="T9" fmla="*/ 387 h 387"/>
                <a:gd name="T10" fmla="*/ 0 w 707"/>
                <a:gd name="T11" fmla="*/ 0 h 387"/>
              </a:gdLst>
              <a:ahLst/>
              <a:cxnLst>
                <a:cxn ang="0">
                  <a:pos x="T0" y="T1"/>
                </a:cxn>
                <a:cxn ang="0">
                  <a:pos x="T2" y="T3"/>
                </a:cxn>
                <a:cxn ang="0">
                  <a:pos x="T4" y="T5"/>
                </a:cxn>
                <a:cxn ang="0">
                  <a:pos x="T6" y="T7"/>
                </a:cxn>
                <a:cxn ang="0">
                  <a:pos x="T8" y="T9"/>
                </a:cxn>
                <a:cxn ang="0">
                  <a:pos x="T10" y="T11"/>
                </a:cxn>
              </a:cxnLst>
              <a:rect l="0" t="0" r="r" b="b"/>
              <a:pathLst>
                <a:path w="707" h="387">
                  <a:moveTo>
                    <a:pt x="0" y="0"/>
                  </a:moveTo>
                  <a:lnTo>
                    <a:pt x="649" y="0"/>
                  </a:lnTo>
                  <a:lnTo>
                    <a:pt x="707" y="62"/>
                  </a:lnTo>
                  <a:lnTo>
                    <a:pt x="707" y="387"/>
                  </a:lnTo>
                  <a:lnTo>
                    <a:pt x="0" y="387"/>
                  </a:lnTo>
                  <a:lnTo>
                    <a:pt x="0" y="0"/>
                  </a:lnTo>
                  <a:close/>
                </a:path>
              </a:pathLst>
            </a:custGeom>
            <a:solidFill>
              <a:srgbClr val="FFFFCC"/>
            </a:solidFill>
            <a:ln w="0">
              <a:solidFill>
                <a:srgbClr val="00CCFF"/>
              </a:solidFill>
              <a:prstDash val="solid"/>
              <a:round/>
              <a:headEnd/>
              <a:tailEnd/>
            </a:ln>
          </p:spPr>
          <p:txBody>
            <a:bodyPr/>
            <a:lstStyle/>
            <a:p>
              <a:pPr eaLnBrk="0" fontAlgn="auto" hangingPunct="0">
                <a:spcBef>
                  <a:spcPts val="0"/>
                </a:spcBef>
                <a:spcAft>
                  <a:spcPts val="0"/>
                </a:spcAft>
                <a:defRPr/>
              </a:pPr>
              <a:endParaRPr lang="en-US" sz="1000" kern="0">
                <a:latin typeface="Arial" charset="0"/>
              </a:endParaRPr>
            </a:p>
          </p:txBody>
        </p:sp>
        <p:sp>
          <p:nvSpPr>
            <p:cNvPr id="94" name="Freeform 344"/>
            <p:cNvSpPr>
              <a:spLocks/>
            </p:cNvSpPr>
            <p:nvPr/>
          </p:nvSpPr>
          <p:spPr bwMode="auto">
            <a:xfrm>
              <a:off x="2086323" y="3742842"/>
              <a:ext cx="96098" cy="97936"/>
            </a:xfrm>
            <a:custGeom>
              <a:avLst/>
              <a:gdLst>
                <a:gd name="T0" fmla="*/ 0 w 8"/>
                <a:gd name="T1" fmla="*/ 0 h 9"/>
                <a:gd name="T2" fmla="*/ 0 w 8"/>
                <a:gd name="T3" fmla="*/ 9 h 9"/>
                <a:gd name="T4" fmla="*/ 8 w 8"/>
                <a:gd name="T5" fmla="*/ 9 h 9"/>
              </a:gdLst>
              <a:ahLst/>
              <a:cxnLst>
                <a:cxn ang="0">
                  <a:pos x="T0" y="T1"/>
                </a:cxn>
                <a:cxn ang="0">
                  <a:pos x="T2" y="T3"/>
                </a:cxn>
                <a:cxn ang="0">
                  <a:pos x="T4" y="T5"/>
                </a:cxn>
              </a:cxnLst>
              <a:rect l="0" t="0" r="r" b="b"/>
              <a:pathLst>
                <a:path w="8" h="9">
                  <a:moveTo>
                    <a:pt x="0" y="0"/>
                  </a:moveTo>
                  <a:lnTo>
                    <a:pt x="0" y="9"/>
                  </a:lnTo>
                  <a:lnTo>
                    <a:pt x="8" y="9"/>
                  </a:lnTo>
                </a:path>
              </a:pathLst>
            </a:custGeom>
            <a:noFill/>
            <a:ln w="0">
              <a:solidFill>
                <a:srgbClr val="00CCF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95" name="Rectangle 345"/>
            <p:cNvSpPr>
              <a:spLocks noChangeArrowheads="1"/>
            </p:cNvSpPr>
            <p:nvPr/>
          </p:nvSpPr>
          <p:spPr bwMode="auto">
            <a:xfrm>
              <a:off x="1029245" y="3732295"/>
              <a:ext cx="994817"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A blank schedule </a:t>
              </a:r>
            </a:p>
          </p:txBody>
        </p:sp>
        <p:sp>
          <p:nvSpPr>
            <p:cNvPr id="96" name="Rectangle 346"/>
            <p:cNvSpPr>
              <a:spLocks noChangeArrowheads="1"/>
            </p:cNvSpPr>
            <p:nvPr/>
          </p:nvSpPr>
          <p:spPr bwMode="auto">
            <a:xfrm>
              <a:off x="1029245" y="3861873"/>
              <a:ext cx="1086855"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is displayed for the </a:t>
              </a:r>
            </a:p>
          </p:txBody>
        </p:sp>
        <p:sp>
          <p:nvSpPr>
            <p:cNvPr id="97" name="Rectangle 347"/>
            <p:cNvSpPr>
              <a:spLocks noChangeArrowheads="1"/>
            </p:cNvSpPr>
            <p:nvPr/>
          </p:nvSpPr>
          <p:spPr bwMode="auto">
            <a:xfrm>
              <a:off x="1029245" y="3992958"/>
              <a:ext cx="1015120" cy="15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students to select </a:t>
              </a:r>
            </a:p>
          </p:txBody>
        </p:sp>
        <p:sp>
          <p:nvSpPr>
            <p:cNvPr id="98" name="Rectangle 348"/>
            <p:cNvSpPr>
              <a:spLocks noChangeArrowheads="1"/>
            </p:cNvSpPr>
            <p:nvPr/>
          </p:nvSpPr>
          <p:spPr bwMode="auto">
            <a:xfrm>
              <a:off x="1029245" y="4124042"/>
              <a:ext cx="483197" cy="1521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offerings</a:t>
              </a:r>
            </a:p>
          </p:txBody>
        </p:sp>
        <p:sp>
          <p:nvSpPr>
            <p:cNvPr id="99" name="Line 354"/>
            <p:cNvSpPr>
              <a:spLocks noChangeShapeType="1"/>
            </p:cNvSpPr>
            <p:nvPr/>
          </p:nvSpPr>
          <p:spPr bwMode="auto">
            <a:xfrm>
              <a:off x="5769179" y="2923187"/>
              <a:ext cx="1155883" cy="0"/>
            </a:xfrm>
            <a:prstGeom prst="line">
              <a:avLst/>
            </a:prstGeom>
            <a:noFill/>
            <a:ln w="0">
              <a:solidFill>
                <a:srgbClr val="99CCFF"/>
              </a:solidFill>
              <a:round/>
              <a:headEnd/>
              <a:tailEnd type="triangle" w="med" len="me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0" name="Rectangle 357"/>
            <p:cNvSpPr>
              <a:spLocks noChangeArrowheads="1"/>
            </p:cNvSpPr>
            <p:nvPr/>
          </p:nvSpPr>
          <p:spPr bwMode="auto">
            <a:xfrm>
              <a:off x="5846328" y="2730327"/>
              <a:ext cx="1473955" cy="15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CCFF"/>
                  </a:solidFill>
                  <a:miter lim="800000"/>
                  <a:headEnd/>
                  <a:tailEnd/>
                </a14:hiddenLine>
              </a:ext>
            </a:extLst>
          </p:spPr>
          <p:txBody>
            <a:bodyPr wrap="none" lIns="0" tIns="0" rIns="0" bIns="0">
              <a:spAutoFit/>
            </a:bodyPr>
            <a:lstStyle/>
            <a:p>
              <a:pPr eaLnBrk="0" fontAlgn="auto" hangingPunct="0">
                <a:spcBef>
                  <a:spcPts val="0"/>
                </a:spcBef>
                <a:spcAft>
                  <a:spcPts val="0"/>
                </a:spcAft>
                <a:defRPr/>
              </a:pPr>
              <a:r>
                <a:rPr lang="en-US" sz="1000" kern="0">
                  <a:latin typeface="Arial" charset="0"/>
                </a:rPr>
                <a:t>4: // get course offerings( )</a:t>
              </a:r>
            </a:p>
          </p:txBody>
        </p:sp>
        <p:grpSp>
          <p:nvGrpSpPr>
            <p:cNvPr id="101" name="Group 368"/>
            <p:cNvGrpSpPr>
              <a:grpSpLocks/>
            </p:cNvGrpSpPr>
            <p:nvPr/>
          </p:nvGrpSpPr>
          <p:grpSpPr bwMode="auto">
            <a:xfrm>
              <a:off x="2720975" y="1120775"/>
              <a:ext cx="592138" cy="369888"/>
              <a:chOff x="3073" y="500"/>
              <a:chExt cx="373" cy="233"/>
            </a:xfrm>
          </p:grpSpPr>
          <p:sp>
            <p:nvSpPr>
              <p:cNvPr id="120" name="Oval 369"/>
              <p:cNvSpPr>
                <a:spLocks noChangeArrowheads="1"/>
              </p:cNvSpPr>
              <p:nvPr/>
            </p:nvSpPr>
            <p:spPr bwMode="auto">
              <a:xfrm>
                <a:off x="3205" y="500"/>
                <a:ext cx="240" cy="233"/>
              </a:xfrm>
              <a:prstGeom prst="ellipse">
                <a:avLst/>
              </a:prstGeom>
              <a:noFill/>
              <a:ln w="0">
                <a:solidFill>
                  <a:srgbClr val="99CCFF"/>
                </a:solidFill>
                <a:round/>
                <a:headEnd/>
                <a:tailEnd/>
              </a:ln>
              <a:extLst>
                <a:ext uri="{909E8E84-426E-40DD-AFC4-6F175D3DCCD1}">
                  <a14:hiddenFill xmlns:a14="http://schemas.microsoft.com/office/drawing/2010/main">
                    <a:solidFill>
                      <a:srgbClr val="FFFFCC"/>
                    </a:solid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1" name="Line 370"/>
              <p:cNvSpPr>
                <a:spLocks noChangeShapeType="1"/>
              </p:cNvSpPr>
              <p:nvPr/>
            </p:nvSpPr>
            <p:spPr bwMode="auto">
              <a:xfrm>
                <a:off x="3073" y="548"/>
                <a:ext cx="1" cy="130"/>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22" name="Line 371"/>
              <p:cNvSpPr>
                <a:spLocks noChangeShapeType="1"/>
              </p:cNvSpPr>
              <p:nvPr/>
            </p:nvSpPr>
            <p:spPr bwMode="auto">
              <a:xfrm>
                <a:off x="3073" y="610"/>
                <a:ext cx="132" cy="1"/>
              </a:xfrm>
              <a:prstGeom prst="line">
                <a:avLst/>
              </a:prstGeom>
              <a:noFill/>
              <a:ln w="0">
                <a:solidFill>
                  <a:srgbClr val="99CCFF"/>
                </a:solidFill>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grpSp>
        <p:sp>
          <p:nvSpPr>
            <p:cNvPr id="102" name="Line 374"/>
            <p:cNvSpPr>
              <a:spLocks noChangeShapeType="1"/>
            </p:cNvSpPr>
            <p:nvPr/>
          </p:nvSpPr>
          <p:spPr bwMode="auto">
            <a:xfrm>
              <a:off x="1584178" y="4485654"/>
              <a:ext cx="0" cy="1291259"/>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3" name="Line 380"/>
            <p:cNvSpPr>
              <a:spLocks noChangeShapeType="1"/>
            </p:cNvSpPr>
            <p:nvPr/>
          </p:nvSpPr>
          <p:spPr bwMode="auto">
            <a:xfrm>
              <a:off x="3040537" y="4331969"/>
              <a:ext cx="0" cy="1440423"/>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4" name="Line 382"/>
            <p:cNvSpPr>
              <a:spLocks noChangeShapeType="1"/>
            </p:cNvSpPr>
            <p:nvPr/>
          </p:nvSpPr>
          <p:spPr bwMode="auto">
            <a:xfrm>
              <a:off x="3040537" y="1886565"/>
              <a:ext cx="0" cy="320931"/>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5" name="Line 384"/>
            <p:cNvSpPr>
              <a:spLocks noChangeShapeType="1"/>
            </p:cNvSpPr>
            <p:nvPr/>
          </p:nvSpPr>
          <p:spPr bwMode="auto">
            <a:xfrm>
              <a:off x="4404858" y="1888071"/>
              <a:ext cx="0" cy="530365"/>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6" name="Line 385"/>
            <p:cNvSpPr>
              <a:spLocks noChangeShapeType="1"/>
            </p:cNvSpPr>
            <p:nvPr/>
          </p:nvSpPr>
          <p:spPr bwMode="auto">
            <a:xfrm>
              <a:off x="4408918" y="3405337"/>
              <a:ext cx="0" cy="2336921"/>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7" name="Line 386"/>
            <p:cNvSpPr>
              <a:spLocks noChangeShapeType="1"/>
            </p:cNvSpPr>
            <p:nvPr/>
          </p:nvSpPr>
          <p:spPr bwMode="auto">
            <a:xfrm>
              <a:off x="5721807" y="1891084"/>
              <a:ext cx="0" cy="780480"/>
            </a:xfrm>
            <a:prstGeom prst="line">
              <a:avLst/>
            </a:prstGeom>
            <a:noFill/>
            <a:ln w="0">
              <a:solidFill>
                <a:srgbClr val="99CCFF"/>
              </a:solidFill>
              <a:prstDash val="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8" name="Line 392"/>
            <p:cNvSpPr>
              <a:spLocks noChangeShapeType="1"/>
            </p:cNvSpPr>
            <p:nvPr/>
          </p:nvSpPr>
          <p:spPr bwMode="auto">
            <a:xfrm flipV="1">
              <a:off x="2287994" y="3256172"/>
              <a:ext cx="937971" cy="128072"/>
            </a:xfrm>
            <a:prstGeom prst="line">
              <a:avLst/>
            </a:prstGeom>
            <a:noFill/>
            <a:ln w="0">
              <a:solidFill>
                <a:srgbClr val="99CCFF"/>
              </a:solidFill>
              <a:prstDash val="sys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09" name="Line 393"/>
            <p:cNvSpPr>
              <a:spLocks noChangeShapeType="1"/>
            </p:cNvSpPr>
            <p:nvPr/>
          </p:nvSpPr>
          <p:spPr bwMode="auto">
            <a:xfrm flipV="1">
              <a:off x="2179715" y="4011038"/>
              <a:ext cx="1020534" cy="141632"/>
            </a:xfrm>
            <a:prstGeom prst="line">
              <a:avLst/>
            </a:prstGeom>
            <a:noFill/>
            <a:ln w="0">
              <a:solidFill>
                <a:srgbClr val="99CCFF"/>
              </a:solidFill>
              <a:prstDash val="sys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sp>
          <p:nvSpPr>
            <p:cNvPr id="110" name="Line 396"/>
            <p:cNvSpPr>
              <a:spLocks noChangeShapeType="1"/>
            </p:cNvSpPr>
            <p:nvPr/>
          </p:nvSpPr>
          <p:spPr bwMode="auto">
            <a:xfrm flipV="1">
              <a:off x="1842694" y="2224070"/>
              <a:ext cx="404695" cy="284769"/>
            </a:xfrm>
            <a:prstGeom prst="line">
              <a:avLst/>
            </a:prstGeom>
            <a:noFill/>
            <a:ln w="0">
              <a:solidFill>
                <a:srgbClr val="99CCFF"/>
              </a:solidFill>
              <a:prstDash val="sysDash"/>
              <a:round/>
              <a:headEnd/>
              <a:tailEnd/>
            </a:ln>
            <a:extLst>
              <a:ext uri="{909E8E84-426E-40DD-AFC4-6F175D3DCCD1}">
                <a14:hiddenFill xmlns:a14="http://schemas.microsoft.com/office/drawing/2010/main">
                  <a:noFill/>
                </a14:hiddenFill>
              </a:ext>
            </a:extLst>
          </p:spPr>
          <p:txBody>
            <a:bodyPr/>
            <a:lstStyle/>
            <a:p>
              <a:pPr eaLnBrk="0" fontAlgn="auto" hangingPunct="0">
                <a:spcBef>
                  <a:spcPts val="0"/>
                </a:spcBef>
                <a:spcAft>
                  <a:spcPts val="0"/>
                </a:spcAft>
                <a:defRPr/>
              </a:pPr>
              <a:endParaRPr lang="en-US" sz="1000" kern="0">
                <a:latin typeface="Arial" charset="0"/>
              </a:endParaRPr>
            </a:p>
          </p:txBody>
        </p:sp>
        <p:grpSp>
          <p:nvGrpSpPr>
            <p:cNvPr id="111" name="Group 416"/>
            <p:cNvGrpSpPr>
              <a:grpSpLocks/>
            </p:cNvGrpSpPr>
            <p:nvPr/>
          </p:nvGrpSpPr>
          <p:grpSpPr bwMode="auto">
            <a:xfrm>
              <a:off x="876300" y="4972050"/>
              <a:ext cx="6886575" cy="739775"/>
              <a:chOff x="216" y="3132"/>
              <a:chExt cx="5358" cy="466"/>
            </a:xfrm>
          </p:grpSpPr>
          <p:sp>
            <p:nvSpPr>
              <p:cNvPr id="118" name="Rectangle 407"/>
              <p:cNvSpPr>
                <a:spLocks noChangeArrowheads="1"/>
              </p:cNvSpPr>
              <p:nvPr/>
            </p:nvSpPr>
            <p:spPr bwMode="auto">
              <a:xfrm>
                <a:off x="216" y="3132"/>
                <a:ext cx="5358" cy="173"/>
              </a:xfrm>
              <a:prstGeom prst="rect">
                <a:avLst/>
              </a:prstGeom>
              <a:noFill/>
              <a:ln w="12700">
                <a:solidFill>
                  <a:srgbClr val="00CC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7950" tIns="53975" rIns="107950" bIns="53975" anchor="ctr"/>
              <a:lstStyle/>
              <a:p>
                <a:pPr eaLnBrk="0" fontAlgn="auto" hangingPunct="0">
                  <a:spcBef>
                    <a:spcPts val="0"/>
                  </a:spcBef>
                  <a:spcAft>
                    <a:spcPts val="0"/>
                  </a:spcAft>
                  <a:defRPr/>
                </a:pPr>
                <a:endParaRPr lang="en-US" sz="1000" kern="0">
                  <a:latin typeface="Arial" charset="0"/>
                </a:endParaRPr>
              </a:p>
            </p:txBody>
          </p:sp>
          <p:sp>
            <p:nvSpPr>
              <p:cNvPr id="119" name="Rectangle 408"/>
              <p:cNvSpPr>
                <a:spLocks noChangeArrowheads="1"/>
              </p:cNvSpPr>
              <p:nvPr/>
            </p:nvSpPr>
            <p:spPr bwMode="auto">
              <a:xfrm>
                <a:off x="216" y="3420"/>
                <a:ext cx="5358" cy="178"/>
              </a:xfrm>
              <a:prstGeom prst="rect">
                <a:avLst/>
              </a:prstGeom>
              <a:noFill/>
              <a:ln w="12700">
                <a:solidFill>
                  <a:srgbClr val="00CC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107950" tIns="53975" rIns="107950" bIns="53975" anchor="ctr"/>
              <a:lstStyle/>
              <a:p>
                <a:pPr eaLnBrk="0" fontAlgn="auto" hangingPunct="0">
                  <a:spcBef>
                    <a:spcPts val="0"/>
                  </a:spcBef>
                  <a:spcAft>
                    <a:spcPts val="0"/>
                  </a:spcAft>
                  <a:defRPr/>
                </a:pPr>
                <a:endParaRPr lang="en-US" sz="1000" kern="0">
                  <a:latin typeface="Arial" charset="0"/>
                </a:endParaRPr>
              </a:p>
            </p:txBody>
          </p:sp>
        </p:grpSp>
        <p:sp>
          <p:nvSpPr>
            <p:cNvPr id="112" name="Rectangle 409"/>
            <p:cNvSpPr>
              <a:spLocks noChangeArrowheads="1"/>
            </p:cNvSpPr>
            <p:nvPr/>
          </p:nvSpPr>
          <p:spPr bwMode="auto">
            <a:xfrm>
              <a:off x="3905418" y="5016019"/>
              <a:ext cx="1082795" cy="165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CCECFF"/>
                  </a:solidFill>
                  <a:miter lim="800000"/>
                  <a:headEnd/>
                  <a:tailEnd/>
                </a14:hiddenLine>
              </a:ext>
            </a:extLst>
          </p:spPr>
          <p:txBody>
            <a:bodyPr wrap="none" lIns="0" tIns="0" rIns="0" bIns="0">
              <a:spAutoFit/>
            </a:bodyPr>
            <a:lstStyle/>
            <a:p>
              <a:pPr eaLnBrk="0" fontAlgn="auto" hangingPunct="0">
                <a:lnSpc>
                  <a:spcPts val="1300"/>
                </a:lnSpc>
                <a:spcBef>
                  <a:spcPts val="0"/>
                </a:spcBef>
                <a:spcAft>
                  <a:spcPts val="0"/>
                </a:spcAft>
                <a:defRPr/>
              </a:pPr>
              <a:r>
                <a:rPr lang="en-US" sz="1200" kern="0">
                  <a:latin typeface="Arial" charset="0"/>
                </a:rPr>
                <a:t>Select Offerings</a:t>
              </a:r>
              <a:endParaRPr lang="en-US" sz="1200" kern="0">
                <a:latin typeface="ZapfHumnst BT" pitchFamily="34" charset="0"/>
              </a:endParaRPr>
            </a:p>
          </p:txBody>
        </p:sp>
        <p:sp>
          <p:nvSpPr>
            <p:cNvPr id="113" name="Rectangle 410"/>
            <p:cNvSpPr>
              <a:spLocks noChangeArrowheads="1"/>
            </p:cNvSpPr>
            <p:nvPr/>
          </p:nvSpPr>
          <p:spPr bwMode="auto">
            <a:xfrm>
              <a:off x="3905418" y="5483102"/>
              <a:ext cx="1147762" cy="1657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CCECFF"/>
                  </a:solidFill>
                  <a:miter lim="800000"/>
                  <a:headEnd/>
                  <a:tailEnd/>
                </a14:hiddenLine>
              </a:ext>
            </a:extLst>
          </p:spPr>
          <p:txBody>
            <a:bodyPr wrap="none" lIns="0" tIns="0" rIns="0" bIns="0">
              <a:spAutoFit/>
            </a:bodyPr>
            <a:lstStyle/>
            <a:p>
              <a:pPr eaLnBrk="0" fontAlgn="auto" hangingPunct="0">
                <a:lnSpc>
                  <a:spcPts val="1300"/>
                </a:lnSpc>
                <a:spcBef>
                  <a:spcPts val="0"/>
                </a:spcBef>
                <a:spcAft>
                  <a:spcPts val="0"/>
                </a:spcAft>
                <a:defRPr/>
              </a:pPr>
              <a:r>
                <a:rPr lang="en-US" sz="1200" kern="0">
                  <a:latin typeface="Arial" charset="0"/>
                </a:rPr>
                <a:t>Submit Schedule</a:t>
              </a:r>
              <a:endParaRPr lang="en-US" sz="1200" kern="0">
                <a:latin typeface="ZapfHumnst BT" pitchFamily="34" charset="0"/>
              </a:endParaRPr>
            </a:p>
          </p:txBody>
        </p:sp>
        <p:sp>
          <p:nvSpPr>
            <p:cNvPr id="114" name="Freeform 411"/>
            <p:cNvSpPr>
              <a:spLocks/>
            </p:cNvSpPr>
            <p:nvPr/>
          </p:nvSpPr>
          <p:spPr bwMode="auto">
            <a:xfrm>
              <a:off x="876300" y="4972325"/>
              <a:ext cx="204378" cy="200393"/>
            </a:xfrm>
            <a:custGeom>
              <a:avLst/>
              <a:gdLst>
                <a:gd name="T0" fmla="*/ 0 w 129"/>
                <a:gd name="T1" fmla="*/ 126 h 126"/>
                <a:gd name="T2" fmla="*/ 0 w 129"/>
                <a:gd name="T3" fmla="*/ 0 h 126"/>
                <a:gd name="T4" fmla="*/ 129 w 129"/>
                <a:gd name="T5" fmla="*/ 0 h 126"/>
                <a:gd name="T6" fmla="*/ 129 w 129"/>
                <a:gd name="T7" fmla="*/ 69 h 126"/>
                <a:gd name="T8" fmla="*/ 96 w 129"/>
                <a:gd name="T9" fmla="*/ 126 h 126"/>
                <a:gd name="T10" fmla="*/ 0 w 129"/>
                <a:gd name="T11" fmla="*/ 126 h 126"/>
              </a:gdLst>
              <a:ahLst/>
              <a:cxnLst>
                <a:cxn ang="0">
                  <a:pos x="T0" y="T1"/>
                </a:cxn>
                <a:cxn ang="0">
                  <a:pos x="T2" y="T3"/>
                </a:cxn>
                <a:cxn ang="0">
                  <a:pos x="T4" y="T5"/>
                </a:cxn>
                <a:cxn ang="0">
                  <a:pos x="T6" y="T7"/>
                </a:cxn>
                <a:cxn ang="0">
                  <a:pos x="T8" y="T9"/>
                </a:cxn>
                <a:cxn ang="0">
                  <a:pos x="T10" y="T11"/>
                </a:cxn>
              </a:cxnLst>
              <a:rect l="0" t="0" r="r" b="b"/>
              <a:pathLst>
                <a:path w="129" h="126">
                  <a:moveTo>
                    <a:pt x="0" y="126"/>
                  </a:moveTo>
                  <a:lnTo>
                    <a:pt x="0" y="0"/>
                  </a:lnTo>
                  <a:lnTo>
                    <a:pt x="129" y="0"/>
                  </a:lnTo>
                  <a:lnTo>
                    <a:pt x="129" y="69"/>
                  </a:lnTo>
                  <a:lnTo>
                    <a:pt x="96" y="126"/>
                  </a:lnTo>
                  <a:lnTo>
                    <a:pt x="0" y="126"/>
                  </a:lnTo>
                  <a:close/>
                </a:path>
              </a:pathLst>
            </a:custGeom>
            <a:noFill/>
            <a:ln w="12700" cap="flat" cmpd="sng">
              <a:solidFill>
                <a:srgbClr val="00CCFF"/>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115" name="Rectangle 412"/>
            <p:cNvSpPr>
              <a:spLocks noChangeArrowheads="1"/>
            </p:cNvSpPr>
            <p:nvPr/>
          </p:nvSpPr>
          <p:spPr bwMode="auto">
            <a:xfrm>
              <a:off x="895249" y="4982872"/>
              <a:ext cx="148884" cy="1551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CCECFF"/>
                  </a:solidFill>
                  <a:miter lim="800000"/>
                  <a:headEnd/>
                  <a:tailEnd/>
                </a14:hiddenLine>
              </a:ext>
            </a:extLst>
          </p:spPr>
          <p:txBody>
            <a:bodyPr wrap="none" lIns="0" tIns="0" rIns="0" bIns="0">
              <a:spAutoFit/>
            </a:bodyPr>
            <a:lstStyle/>
            <a:p>
              <a:pPr eaLnBrk="0" fontAlgn="auto" hangingPunct="0">
                <a:lnSpc>
                  <a:spcPts val="1300"/>
                </a:lnSpc>
                <a:spcBef>
                  <a:spcPts val="0"/>
                </a:spcBef>
                <a:spcAft>
                  <a:spcPts val="0"/>
                </a:spcAft>
                <a:defRPr/>
              </a:pPr>
              <a:r>
                <a:rPr lang="en-US" sz="1000" kern="0">
                  <a:latin typeface="Arial" charset="0"/>
                </a:rPr>
                <a:t>ref</a:t>
              </a:r>
              <a:endParaRPr lang="en-US" sz="1000" kern="0">
                <a:latin typeface="ZapfHumnst BT" pitchFamily="34" charset="0"/>
              </a:endParaRPr>
            </a:p>
          </p:txBody>
        </p:sp>
        <p:sp>
          <p:nvSpPr>
            <p:cNvPr id="116" name="Freeform 413"/>
            <p:cNvSpPr>
              <a:spLocks/>
            </p:cNvSpPr>
            <p:nvPr/>
          </p:nvSpPr>
          <p:spPr bwMode="auto">
            <a:xfrm>
              <a:off x="876300" y="5428860"/>
              <a:ext cx="204378" cy="200394"/>
            </a:xfrm>
            <a:custGeom>
              <a:avLst/>
              <a:gdLst>
                <a:gd name="T0" fmla="*/ 0 w 129"/>
                <a:gd name="T1" fmla="*/ 126 h 126"/>
                <a:gd name="T2" fmla="*/ 0 w 129"/>
                <a:gd name="T3" fmla="*/ 0 h 126"/>
                <a:gd name="T4" fmla="*/ 129 w 129"/>
                <a:gd name="T5" fmla="*/ 0 h 126"/>
                <a:gd name="T6" fmla="*/ 129 w 129"/>
                <a:gd name="T7" fmla="*/ 69 h 126"/>
                <a:gd name="T8" fmla="*/ 96 w 129"/>
                <a:gd name="T9" fmla="*/ 126 h 126"/>
                <a:gd name="T10" fmla="*/ 0 w 129"/>
                <a:gd name="T11" fmla="*/ 126 h 126"/>
              </a:gdLst>
              <a:ahLst/>
              <a:cxnLst>
                <a:cxn ang="0">
                  <a:pos x="T0" y="T1"/>
                </a:cxn>
                <a:cxn ang="0">
                  <a:pos x="T2" y="T3"/>
                </a:cxn>
                <a:cxn ang="0">
                  <a:pos x="T4" y="T5"/>
                </a:cxn>
                <a:cxn ang="0">
                  <a:pos x="T6" y="T7"/>
                </a:cxn>
                <a:cxn ang="0">
                  <a:pos x="T8" y="T9"/>
                </a:cxn>
                <a:cxn ang="0">
                  <a:pos x="T10" y="T11"/>
                </a:cxn>
              </a:cxnLst>
              <a:rect l="0" t="0" r="r" b="b"/>
              <a:pathLst>
                <a:path w="129" h="126">
                  <a:moveTo>
                    <a:pt x="0" y="126"/>
                  </a:moveTo>
                  <a:lnTo>
                    <a:pt x="0" y="0"/>
                  </a:lnTo>
                  <a:lnTo>
                    <a:pt x="129" y="0"/>
                  </a:lnTo>
                  <a:lnTo>
                    <a:pt x="129" y="69"/>
                  </a:lnTo>
                  <a:lnTo>
                    <a:pt x="96" y="126"/>
                  </a:lnTo>
                  <a:lnTo>
                    <a:pt x="0" y="126"/>
                  </a:lnTo>
                  <a:close/>
                </a:path>
              </a:pathLst>
            </a:custGeom>
            <a:noFill/>
            <a:ln w="12700" cap="flat" cmpd="sng">
              <a:solidFill>
                <a:srgbClr val="00CCFF"/>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lstStyle/>
            <a:p>
              <a:pPr eaLnBrk="0" fontAlgn="auto" hangingPunct="0">
                <a:spcBef>
                  <a:spcPts val="0"/>
                </a:spcBef>
                <a:spcAft>
                  <a:spcPts val="0"/>
                </a:spcAft>
                <a:defRPr/>
              </a:pPr>
              <a:endParaRPr lang="en-US" sz="1000" kern="0">
                <a:latin typeface="Arial" charset="0"/>
              </a:endParaRPr>
            </a:p>
          </p:txBody>
        </p:sp>
        <p:sp>
          <p:nvSpPr>
            <p:cNvPr id="117" name="Rectangle 414"/>
            <p:cNvSpPr>
              <a:spLocks noChangeArrowheads="1"/>
            </p:cNvSpPr>
            <p:nvPr/>
          </p:nvSpPr>
          <p:spPr bwMode="auto">
            <a:xfrm>
              <a:off x="895249" y="5440914"/>
              <a:ext cx="148884" cy="153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CCECFF"/>
                  </a:solidFill>
                  <a:miter lim="800000"/>
                  <a:headEnd/>
                  <a:tailEnd/>
                </a14:hiddenLine>
              </a:ext>
            </a:extLst>
          </p:spPr>
          <p:txBody>
            <a:bodyPr wrap="none" lIns="0" tIns="0" rIns="0" bIns="0">
              <a:spAutoFit/>
            </a:bodyPr>
            <a:lstStyle/>
            <a:p>
              <a:pPr eaLnBrk="0" fontAlgn="auto" hangingPunct="0">
                <a:lnSpc>
                  <a:spcPts val="1300"/>
                </a:lnSpc>
                <a:spcBef>
                  <a:spcPts val="0"/>
                </a:spcBef>
                <a:spcAft>
                  <a:spcPts val="0"/>
                </a:spcAft>
                <a:defRPr/>
              </a:pPr>
              <a:r>
                <a:rPr lang="en-US" sz="1000" kern="0">
                  <a:latin typeface="Arial" charset="0"/>
                </a:rPr>
                <a:t>ref</a:t>
              </a:r>
              <a:endParaRPr lang="en-US" sz="1000" kern="0">
                <a:latin typeface="ZapfHumnst BT" pitchFamily="34" charset="0"/>
              </a:endParaRPr>
            </a:p>
          </p:txBody>
        </p:sp>
      </p:grpSp>
    </p:spTree>
    <p:extLst>
      <p:ext uri="{BB962C8B-B14F-4D97-AF65-F5344CB8AC3E}">
        <p14:creationId xmlns:p14="http://schemas.microsoft.com/office/powerpoint/2010/main" val="20838916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64559" y="1845734"/>
            <a:ext cx="1910435" cy="4023360"/>
          </a:xfrm>
        </p:spPr>
        <p:txBody>
          <a:bodyPr/>
          <a:lstStyle/>
          <a:p>
            <a:pPr marL="274320" lvl="1" indent="0" algn="just">
              <a:buNone/>
            </a:pPr>
            <a:r>
              <a:rPr lang="en-US" b="1" dirty="0" err="1" smtClean="0"/>
              <a:t>Ví</a:t>
            </a:r>
            <a:r>
              <a:rPr lang="en-US" b="1" dirty="0" smtClean="0"/>
              <a:t> </a:t>
            </a:r>
            <a:r>
              <a:rPr lang="en-US" b="1" dirty="0" err="1" smtClean="0"/>
              <a:t>dụ</a:t>
            </a:r>
            <a:r>
              <a:rPr lang="en-US" b="1" dirty="0" smtClean="0"/>
              <a:t> </a:t>
            </a:r>
            <a:r>
              <a:rPr lang="en-US" b="1" dirty="0" err="1" smtClean="0"/>
              <a:t>về</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hướng</a:t>
            </a:r>
            <a:r>
              <a:rPr lang="en-US" b="1" dirty="0" smtClean="0"/>
              <a:t> </a:t>
            </a:r>
            <a:r>
              <a:rPr lang="en-US" b="1" dirty="0" err="1" smtClean="0"/>
              <a:t>đối</a:t>
            </a:r>
            <a:r>
              <a:rPr lang="en-US" b="1" dirty="0" smtClean="0"/>
              <a:t> </a:t>
            </a:r>
            <a:r>
              <a:rPr lang="en-US" b="1" dirty="0" err="1" smtClean="0"/>
              <a:t>tượng</a:t>
            </a:r>
            <a:r>
              <a:rPr lang="en-US" b="1" dirty="0" smtClean="0"/>
              <a:t>: </a:t>
            </a:r>
          </a:p>
          <a:p>
            <a:pPr marL="274320" lvl="1" indent="0" algn="just">
              <a:buNone/>
            </a:pP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21</a:t>
            </a:fld>
            <a:endParaRPr lang="en-US" dirty="0"/>
          </a:p>
        </p:txBody>
      </p:sp>
      <p:pic>
        <p:nvPicPr>
          <p:cNvPr id="5" name="Picture 4"/>
          <p:cNvPicPr>
            <a:picLocks noChangeAspect="1"/>
          </p:cNvPicPr>
          <p:nvPr/>
        </p:nvPicPr>
        <p:blipFill>
          <a:blip r:embed="rId3"/>
          <a:stretch>
            <a:fillRect/>
          </a:stretch>
        </p:blipFill>
        <p:spPr>
          <a:xfrm>
            <a:off x="3843221" y="1845734"/>
            <a:ext cx="6713249" cy="4390414"/>
          </a:xfrm>
          <a:prstGeom prst="rect">
            <a:avLst/>
          </a:prstGeom>
        </p:spPr>
      </p:pic>
    </p:spTree>
    <p:extLst>
      <p:ext uri="{BB962C8B-B14F-4D97-AF65-F5344CB8AC3E}">
        <p14:creationId xmlns:p14="http://schemas.microsoft.com/office/powerpoint/2010/main" val="2173436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dựa</a:t>
            </a:r>
            <a:r>
              <a:rPr lang="en-US" b="1" dirty="0" smtClean="0"/>
              <a:t> </a:t>
            </a:r>
            <a:r>
              <a:rPr lang="en-US" b="1" dirty="0" err="1" smtClean="0"/>
              <a:t>vào</a:t>
            </a:r>
            <a:r>
              <a:rPr lang="en-US" b="1" dirty="0" smtClean="0"/>
              <a:t> </a:t>
            </a:r>
            <a:r>
              <a:rPr lang="en-US" b="1" dirty="0" err="1" smtClean="0"/>
              <a:t>kinh</a:t>
            </a:r>
            <a:r>
              <a:rPr lang="en-US" b="1" dirty="0" smtClean="0"/>
              <a:t> </a:t>
            </a:r>
            <a:r>
              <a:rPr lang="en-US" b="1" dirty="0" err="1" smtClean="0"/>
              <a:t>nghiệm</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64559" y="1845734"/>
            <a:ext cx="1910435" cy="4023360"/>
          </a:xfrm>
        </p:spPr>
        <p:txBody>
          <a:bodyPr/>
          <a:lstStyle/>
          <a:p>
            <a:pPr marL="274320" lvl="1" indent="0" algn="just">
              <a:buNone/>
            </a:pPr>
            <a:r>
              <a:rPr lang="en-US" b="1" dirty="0" err="1" smtClean="0"/>
              <a:t>Ví</a:t>
            </a:r>
            <a:r>
              <a:rPr lang="en-US" b="1" dirty="0" smtClean="0"/>
              <a:t> </a:t>
            </a:r>
            <a:r>
              <a:rPr lang="en-US" b="1" dirty="0" err="1" smtClean="0"/>
              <a:t>dụ</a:t>
            </a:r>
            <a:r>
              <a:rPr lang="en-US" b="1" dirty="0" smtClean="0"/>
              <a:t> </a:t>
            </a:r>
            <a:r>
              <a:rPr lang="en-US" b="1" dirty="0" err="1" smtClean="0"/>
              <a:t>về</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phân</a:t>
            </a:r>
            <a:r>
              <a:rPr lang="en-US" b="1" dirty="0" smtClean="0"/>
              <a:t> </a:t>
            </a:r>
            <a:r>
              <a:rPr lang="en-US" b="1" dirty="0" err="1" smtClean="0"/>
              <a:t>tích</a:t>
            </a:r>
            <a:r>
              <a:rPr lang="en-US" b="1" dirty="0" smtClean="0"/>
              <a:t> </a:t>
            </a:r>
            <a:r>
              <a:rPr lang="en-US" b="1" dirty="0" err="1" smtClean="0"/>
              <a:t>thiết</a:t>
            </a:r>
            <a:r>
              <a:rPr lang="en-US" b="1" dirty="0" smtClean="0"/>
              <a:t> </a:t>
            </a:r>
            <a:r>
              <a:rPr lang="en-US" b="1" dirty="0" err="1" smtClean="0"/>
              <a:t>kế</a:t>
            </a:r>
            <a:r>
              <a:rPr lang="en-US" b="1" dirty="0" smtClean="0"/>
              <a:t> </a:t>
            </a:r>
            <a:r>
              <a:rPr lang="en-US" b="1" dirty="0" err="1" smtClean="0"/>
              <a:t>hướng</a:t>
            </a:r>
            <a:r>
              <a:rPr lang="en-US" b="1" dirty="0" smtClean="0"/>
              <a:t> </a:t>
            </a:r>
            <a:r>
              <a:rPr lang="en-US" b="1" dirty="0" err="1" smtClean="0"/>
              <a:t>đối</a:t>
            </a:r>
            <a:r>
              <a:rPr lang="en-US" b="1" dirty="0" smtClean="0"/>
              <a:t> </a:t>
            </a:r>
            <a:r>
              <a:rPr lang="en-US" b="1" dirty="0" err="1" smtClean="0"/>
              <a:t>tượng</a:t>
            </a:r>
            <a:r>
              <a:rPr lang="en-US" b="1" dirty="0" smtClean="0"/>
              <a:t>: </a:t>
            </a:r>
          </a:p>
          <a:p>
            <a:pPr marL="274320" lvl="1" indent="0" algn="just">
              <a:buNone/>
            </a:pP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22</a:t>
            </a:fld>
            <a:endParaRPr lang="en-US" dirty="0"/>
          </a:p>
        </p:txBody>
      </p:sp>
      <p:grpSp>
        <p:nvGrpSpPr>
          <p:cNvPr id="6" name="Group 1"/>
          <p:cNvGrpSpPr>
            <a:grpSpLocks/>
          </p:cNvGrpSpPr>
          <p:nvPr/>
        </p:nvGrpSpPr>
        <p:grpSpPr bwMode="auto">
          <a:xfrm>
            <a:off x="3662474" y="1954702"/>
            <a:ext cx="7389091" cy="3963237"/>
            <a:chOff x="0" y="1000125"/>
            <a:chExt cx="9144000" cy="5384800"/>
          </a:xfrm>
        </p:grpSpPr>
        <p:grpSp>
          <p:nvGrpSpPr>
            <p:cNvPr id="7" name="Group 3"/>
            <p:cNvGrpSpPr>
              <a:grpSpLocks/>
            </p:cNvGrpSpPr>
            <p:nvPr/>
          </p:nvGrpSpPr>
          <p:grpSpPr bwMode="auto">
            <a:xfrm>
              <a:off x="781050" y="1003300"/>
              <a:ext cx="1720850" cy="1860550"/>
              <a:chOff x="3971" y="1776"/>
              <a:chExt cx="1084" cy="1172"/>
            </a:xfrm>
          </p:grpSpPr>
          <p:grpSp>
            <p:nvGrpSpPr>
              <p:cNvPr id="140" name="Group 4"/>
              <p:cNvGrpSpPr>
                <a:grpSpLocks/>
              </p:cNvGrpSpPr>
              <p:nvPr/>
            </p:nvGrpSpPr>
            <p:grpSpPr bwMode="auto">
              <a:xfrm>
                <a:off x="4297" y="1776"/>
                <a:ext cx="432" cy="720"/>
                <a:chOff x="1249" y="2496"/>
                <a:chExt cx="432" cy="720"/>
              </a:xfrm>
            </p:grpSpPr>
            <p:sp>
              <p:nvSpPr>
                <p:cNvPr id="142" name="Rectangle 5"/>
                <p:cNvSpPr>
                  <a:spLocks noChangeArrowheads="1"/>
                </p:cNvSpPr>
                <p:nvPr/>
              </p:nvSpPr>
              <p:spPr bwMode="auto">
                <a:xfrm>
                  <a:off x="1249" y="2496"/>
                  <a:ext cx="432" cy="72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43" name="Line 6"/>
                <p:cNvSpPr>
                  <a:spLocks noChangeShapeType="1"/>
                </p:cNvSpPr>
                <p:nvPr/>
              </p:nvSpPr>
              <p:spPr bwMode="auto">
                <a:xfrm>
                  <a:off x="1537" y="2496"/>
                  <a:ext cx="144" cy="144"/>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4" name="Line 7"/>
                <p:cNvSpPr>
                  <a:spLocks noChangeShapeType="1"/>
                </p:cNvSpPr>
                <p:nvPr/>
              </p:nvSpPr>
              <p:spPr bwMode="auto">
                <a:xfrm>
                  <a:off x="1537" y="2496"/>
                  <a:ext cx="0" cy="144"/>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5" name="Line 8"/>
                <p:cNvSpPr>
                  <a:spLocks noChangeShapeType="1"/>
                </p:cNvSpPr>
                <p:nvPr/>
              </p:nvSpPr>
              <p:spPr bwMode="auto">
                <a:xfrm flipH="1">
                  <a:off x="1537" y="2640"/>
                  <a:ext cx="144"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6" name="Line 9"/>
                <p:cNvSpPr>
                  <a:spLocks noChangeShapeType="1"/>
                </p:cNvSpPr>
                <p:nvPr/>
              </p:nvSpPr>
              <p:spPr bwMode="auto">
                <a:xfrm>
                  <a:off x="1297" y="2736"/>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7" name="Line 10"/>
                <p:cNvSpPr>
                  <a:spLocks noChangeShapeType="1"/>
                </p:cNvSpPr>
                <p:nvPr/>
              </p:nvSpPr>
              <p:spPr bwMode="auto">
                <a:xfrm>
                  <a:off x="1297" y="2784"/>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8" name="Line 11"/>
                <p:cNvSpPr>
                  <a:spLocks noChangeShapeType="1"/>
                </p:cNvSpPr>
                <p:nvPr/>
              </p:nvSpPr>
              <p:spPr bwMode="auto">
                <a:xfrm>
                  <a:off x="1297" y="2832"/>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9" name="Line 12"/>
                <p:cNvSpPr>
                  <a:spLocks noChangeShapeType="1"/>
                </p:cNvSpPr>
                <p:nvPr/>
              </p:nvSpPr>
              <p:spPr bwMode="auto">
                <a:xfrm>
                  <a:off x="1297" y="292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0" name="Line 13"/>
                <p:cNvSpPr>
                  <a:spLocks noChangeShapeType="1"/>
                </p:cNvSpPr>
                <p:nvPr/>
              </p:nvSpPr>
              <p:spPr bwMode="auto">
                <a:xfrm>
                  <a:off x="1297" y="2880"/>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1" name="Line 14"/>
                <p:cNvSpPr>
                  <a:spLocks noChangeShapeType="1"/>
                </p:cNvSpPr>
                <p:nvPr/>
              </p:nvSpPr>
              <p:spPr bwMode="auto">
                <a:xfrm>
                  <a:off x="1297" y="2976"/>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2" name="Line 15"/>
                <p:cNvSpPr>
                  <a:spLocks noChangeShapeType="1"/>
                </p:cNvSpPr>
                <p:nvPr/>
              </p:nvSpPr>
              <p:spPr bwMode="auto">
                <a:xfrm>
                  <a:off x="1297" y="3024"/>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3" name="Line 16"/>
                <p:cNvSpPr>
                  <a:spLocks noChangeShapeType="1"/>
                </p:cNvSpPr>
                <p:nvPr/>
              </p:nvSpPr>
              <p:spPr bwMode="auto">
                <a:xfrm>
                  <a:off x="1297" y="3072"/>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4" name="Line 17"/>
                <p:cNvSpPr>
                  <a:spLocks noChangeShapeType="1"/>
                </p:cNvSpPr>
                <p:nvPr/>
              </p:nvSpPr>
              <p:spPr bwMode="auto">
                <a:xfrm>
                  <a:off x="1297" y="3120"/>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5" name="Line 18"/>
                <p:cNvSpPr>
                  <a:spLocks noChangeShapeType="1"/>
                </p:cNvSpPr>
                <p:nvPr/>
              </p:nvSpPr>
              <p:spPr bwMode="auto">
                <a:xfrm>
                  <a:off x="1297" y="316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6" name="Line 19"/>
                <p:cNvSpPr>
                  <a:spLocks noChangeShapeType="1"/>
                </p:cNvSpPr>
                <p:nvPr/>
              </p:nvSpPr>
              <p:spPr bwMode="auto">
                <a:xfrm>
                  <a:off x="1297" y="268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7" name="Line 20"/>
                <p:cNvSpPr>
                  <a:spLocks noChangeShapeType="1"/>
                </p:cNvSpPr>
                <p:nvPr/>
              </p:nvSpPr>
              <p:spPr bwMode="auto">
                <a:xfrm>
                  <a:off x="1297" y="2592"/>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8" name="Line 21"/>
                <p:cNvSpPr>
                  <a:spLocks noChangeShapeType="1"/>
                </p:cNvSpPr>
                <p:nvPr/>
              </p:nvSpPr>
              <p:spPr bwMode="auto">
                <a:xfrm>
                  <a:off x="1297" y="2544"/>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9" name="Line 22"/>
                <p:cNvSpPr>
                  <a:spLocks noChangeShapeType="1"/>
                </p:cNvSpPr>
                <p:nvPr/>
              </p:nvSpPr>
              <p:spPr bwMode="auto">
                <a:xfrm>
                  <a:off x="1297" y="2640"/>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41" name="Text Box 23"/>
              <p:cNvSpPr txBox="1">
                <a:spLocks noChangeArrowheads="1"/>
              </p:cNvSpPr>
              <p:nvPr/>
            </p:nvSpPr>
            <p:spPr bwMode="auto">
              <a:xfrm>
                <a:off x="3971" y="2544"/>
                <a:ext cx="1084"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t>Supplementary</a:t>
                </a:r>
              </a:p>
              <a:p>
                <a:pPr algn="ctr" eaLnBrk="1" hangingPunct="1">
                  <a:spcBef>
                    <a:spcPct val="0"/>
                  </a:spcBef>
                  <a:buFontTx/>
                  <a:buNone/>
                </a:pPr>
                <a:r>
                  <a:rPr lang="en-US" altLang="en-US" sz="1800"/>
                  <a:t>Specifications</a:t>
                </a:r>
              </a:p>
            </p:txBody>
          </p:sp>
        </p:grpSp>
        <p:sp>
          <p:nvSpPr>
            <p:cNvPr id="8" name="AutoShape 24"/>
            <p:cNvSpPr>
              <a:spLocks noChangeArrowheads="1"/>
            </p:cNvSpPr>
            <p:nvPr/>
          </p:nvSpPr>
          <p:spPr bwMode="auto">
            <a:xfrm>
              <a:off x="4000500" y="3276600"/>
              <a:ext cx="1714500" cy="966788"/>
            </a:xfrm>
            <a:prstGeom prst="homePlate">
              <a:avLst>
                <a:gd name="adj" fmla="val 49918"/>
              </a:avLst>
            </a:prstGeom>
            <a:solidFill>
              <a:srgbClr val="00CCFF"/>
            </a:solidFill>
            <a:ln w="28575">
              <a:solidFill>
                <a:schemeClr val="bg2"/>
              </a:solidFill>
              <a:miter lim="800000"/>
              <a:headEnd type="none" w="sm" len="sm"/>
              <a:tailEnd type="none" w="lg" len="lg"/>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2000"/>
                <a:t>Database</a:t>
              </a:r>
            </a:p>
            <a:p>
              <a:pPr algn="ctr" eaLnBrk="1" hangingPunct="1">
                <a:spcBef>
                  <a:spcPct val="0"/>
                </a:spcBef>
                <a:buFontTx/>
                <a:buNone/>
              </a:pPr>
              <a:r>
                <a:rPr lang="en-US" altLang="en-US" sz="2000"/>
                <a:t>Design</a:t>
              </a:r>
              <a:endParaRPr lang="en-US" altLang="en-US" sz="1800"/>
            </a:p>
          </p:txBody>
        </p:sp>
        <p:grpSp>
          <p:nvGrpSpPr>
            <p:cNvPr id="9" name="Group 104"/>
            <p:cNvGrpSpPr>
              <a:grpSpLocks/>
            </p:cNvGrpSpPr>
            <p:nvPr/>
          </p:nvGrpSpPr>
          <p:grpSpPr bwMode="auto">
            <a:xfrm>
              <a:off x="387350" y="3148013"/>
              <a:ext cx="2393950" cy="877887"/>
              <a:chOff x="180" y="1919"/>
              <a:chExt cx="1508" cy="553"/>
            </a:xfrm>
          </p:grpSpPr>
          <p:sp>
            <p:nvSpPr>
              <p:cNvPr id="138" name="Oval 25"/>
              <p:cNvSpPr>
                <a:spLocks noChangeArrowheads="1"/>
              </p:cNvSpPr>
              <p:nvPr/>
            </p:nvSpPr>
            <p:spPr bwMode="auto">
              <a:xfrm>
                <a:off x="604" y="1919"/>
                <a:ext cx="624" cy="288"/>
              </a:xfrm>
              <a:prstGeom prst="ellipse">
                <a:avLst/>
              </a:prstGeom>
              <a:noFill/>
              <a:ln w="28575">
                <a:solidFill>
                  <a:schemeClr val="tx1"/>
                </a:solidFill>
                <a:prstDash val="dash"/>
                <a:round/>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39" name="Text Box 26"/>
              <p:cNvSpPr txBox="1">
                <a:spLocks noChangeArrowheads="1"/>
              </p:cNvSpPr>
              <p:nvPr/>
            </p:nvSpPr>
            <p:spPr bwMode="auto">
              <a:xfrm>
                <a:off x="180" y="2241"/>
                <a:ext cx="1508"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t>Use-Case Realization</a:t>
                </a:r>
              </a:p>
            </p:txBody>
          </p:sp>
        </p:grpSp>
        <p:sp>
          <p:nvSpPr>
            <p:cNvPr id="10" name="Line 39"/>
            <p:cNvSpPr>
              <a:spLocks noChangeShapeType="1"/>
            </p:cNvSpPr>
            <p:nvPr/>
          </p:nvSpPr>
          <p:spPr bwMode="auto">
            <a:xfrm flipV="1">
              <a:off x="2754313" y="3751263"/>
              <a:ext cx="1195387" cy="3175"/>
            </a:xfrm>
            <a:prstGeom prst="line">
              <a:avLst/>
            </a:prstGeom>
            <a:noFill/>
            <a:ln w="28575">
              <a:solidFill>
                <a:srgbClr val="FF0000"/>
              </a:solidFill>
              <a:round/>
              <a:headEnd type="none" w="sm" len="sm"/>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1" name="Group 40"/>
            <p:cNvGrpSpPr>
              <a:grpSpLocks/>
            </p:cNvGrpSpPr>
            <p:nvPr/>
          </p:nvGrpSpPr>
          <p:grpSpPr bwMode="auto">
            <a:xfrm>
              <a:off x="768350" y="4524375"/>
              <a:ext cx="1758950" cy="1860550"/>
              <a:chOff x="3959" y="1776"/>
              <a:chExt cx="1108" cy="1172"/>
            </a:xfrm>
          </p:grpSpPr>
          <p:grpSp>
            <p:nvGrpSpPr>
              <p:cNvPr id="118" name="Group 41"/>
              <p:cNvGrpSpPr>
                <a:grpSpLocks/>
              </p:cNvGrpSpPr>
              <p:nvPr/>
            </p:nvGrpSpPr>
            <p:grpSpPr bwMode="auto">
              <a:xfrm>
                <a:off x="4297" y="1776"/>
                <a:ext cx="432" cy="720"/>
                <a:chOff x="1249" y="2496"/>
                <a:chExt cx="432" cy="720"/>
              </a:xfrm>
            </p:grpSpPr>
            <p:sp>
              <p:nvSpPr>
                <p:cNvPr id="120" name="Rectangle 42"/>
                <p:cNvSpPr>
                  <a:spLocks noChangeArrowheads="1"/>
                </p:cNvSpPr>
                <p:nvPr/>
              </p:nvSpPr>
              <p:spPr bwMode="auto">
                <a:xfrm>
                  <a:off x="1249" y="2496"/>
                  <a:ext cx="432" cy="72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21" name="Line 43"/>
                <p:cNvSpPr>
                  <a:spLocks noChangeShapeType="1"/>
                </p:cNvSpPr>
                <p:nvPr/>
              </p:nvSpPr>
              <p:spPr bwMode="auto">
                <a:xfrm>
                  <a:off x="1537" y="2496"/>
                  <a:ext cx="144" cy="144"/>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2" name="Line 44"/>
                <p:cNvSpPr>
                  <a:spLocks noChangeShapeType="1"/>
                </p:cNvSpPr>
                <p:nvPr/>
              </p:nvSpPr>
              <p:spPr bwMode="auto">
                <a:xfrm>
                  <a:off x="1537" y="2496"/>
                  <a:ext cx="0" cy="144"/>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3" name="Line 45"/>
                <p:cNvSpPr>
                  <a:spLocks noChangeShapeType="1"/>
                </p:cNvSpPr>
                <p:nvPr/>
              </p:nvSpPr>
              <p:spPr bwMode="auto">
                <a:xfrm flipH="1">
                  <a:off x="1537" y="2640"/>
                  <a:ext cx="144"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4" name="Line 46"/>
                <p:cNvSpPr>
                  <a:spLocks noChangeShapeType="1"/>
                </p:cNvSpPr>
                <p:nvPr/>
              </p:nvSpPr>
              <p:spPr bwMode="auto">
                <a:xfrm>
                  <a:off x="1297" y="2736"/>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5" name="Line 47"/>
                <p:cNvSpPr>
                  <a:spLocks noChangeShapeType="1"/>
                </p:cNvSpPr>
                <p:nvPr/>
              </p:nvSpPr>
              <p:spPr bwMode="auto">
                <a:xfrm>
                  <a:off x="1297" y="2784"/>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6" name="Line 48"/>
                <p:cNvSpPr>
                  <a:spLocks noChangeShapeType="1"/>
                </p:cNvSpPr>
                <p:nvPr/>
              </p:nvSpPr>
              <p:spPr bwMode="auto">
                <a:xfrm>
                  <a:off x="1297" y="2832"/>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7" name="Line 49"/>
                <p:cNvSpPr>
                  <a:spLocks noChangeShapeType="1"/>
                </p:cNvSpPr>
                <p:nvPr/>
              </p:nvSpPr>
              <p:spPr bwMode="auto">
                <a:xfrm>
                  <a:off x="1297" y="292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8" name="Line 50"/>
                <p:cNvSpPr>
                  <a:spLocks noChangeShapeType="1"/>
                </p:cNvSpPr>
                <p:nvPr/>
              </p:nvSpPr>
              <p:spPr bwMode="auto">
                <a:xfrm>
                  <a:off x="1297" y="2880"/>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29" name="Line 51"/>
                <p:cNvSpPr>
                  <a:spLocks noChangeShapeType="1"/>
                </p:cNvSpPr>
                <p:nvPr/>
              </p:nvSpPr>
              <p:spPr bwMode="auto">
                <a:xfrm>
                  <a:off x="1297" y="2976"/>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0" name="Line 52"/>
                <p:cNvSpPr>
                  <a:spLocks noChangeShapeType="1"/>
                </p:cNvSpPr>
                <p:nvPr/>
              </p:nvSpPr>
              <p:spPr bwMode="auto">
                <a:xfrm>
                  <a:off x="1297" y="3024"/>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1" name="Line 53"/>
                <p:cNvSpPr>
                  <a:spLocks noChangeShapeType="1"/>
                </p:cNvSpPr>
                <p:nvPr/>
              </p:nvSpPr>
              <p:spPr bwMode="auto">
                <a:xfrm>
                  <a:off x="1297" y="3072"/>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2" name="Line 54"/>
                <p:cNvSpPr>
                  <a:spLocks noChangeShapeType="1"/>
                </p:cNvSpPr>
                <p:nvPr/>
              </p:nvSpPr>
              <p:spPr bwMode="auto">
                <a:xfrm>
                  <a:off x="1297" y="3120"/>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3" name="Line 55"/>
                <p:cNvSpPr>
                  <a:spLocks noChangeShapeType="1"/>
                </p:cNvSpPr>
                <p:nvPr/>
              </p:nvSpPr>
              <p:spPr bwMode="auto">
                <a:xfrm>
                  <a:off x="1297" y="316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4" name="Line 56"/>
                <p:cNvSpPr>
                  <a:spLocks noChangeShapeType="1"/>
                </p:cNvSpPr>
                <p:nvPr/>
              </p:nvSpPr>
              <p:spPr bwMode="auto">
                <a:xfrm>
                  <a:off x="1297" y="2688"/>
                  <a:ext cx="336"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5" name="Line 57"/>
                <p:cNvSpPr>
                  <a:spLocks noChangeShapeType="1"/>
                </p:cNvSpPr>
                <p:nvPr/>
              </p:nvSpPr>
              <p:spPr bwMode="auto">
                <a:xfrm>
                  <a:off x="1297" y="2592"/>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6" name="Line 58"/>
                <p:cNvSpPr>
                  <a:spLocks noChangeShapeType="1"/>
                </p:cNvSpPr>
                <p:nvPr/>
              </p:nvSpPr>
              <p:spPr bwMode="auto">
                <a:xfrm>
                  <a:off x="1297" y="2544"/>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37" name="Line 59"/>
                <p:cNvSpPr>
                  <a:spLocks noChangeShapeType="1"/>
                </p:cNvSpPr>
                <p:nvPr/>
              </p:nvSpPr>
              <p:spPr bwMode="auto">
                <a:xfrm>
                  <a:off x="1297" y="2640"/>
                  <a:ext cx="209"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19" name="Text Box 60"/>
              <p:cNvSpPr txBox="1">
                <a:spLocks noChangeArrowheads="1"/>
              </p:cNvSpPr>
              <p:nvPr/>
            </p:nvSpPr>
            <p:spPr bwMode="auto">
              <a:xfrm>
                <a:off x="3959" y="2544"/>
                <a:ext cx="1108" cy="4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t>Project Specific</a:t>
                </a:r>
                <a:br>
                  <a:rPr lang="en-US" altLang="en-US" sz="1800"/>
                </a:br>
                <a:r>
                  <a:rPr lang="en-US" altLang="en-US" sz="1800"/>
                  <a:t>Guidelines</a:t>
                </a:r>
              </a:p>
            </p:txBody>
          </p:sp>
        </p:grpSp>
        <p:sp>
          <p:nvSpPr>
            <p:cNvPr id="12" name="Rectangle 61"/>
            <p:cNvSpPr>
              <a:spLocks noChangeArrowheads="1"/>
            </p:cNvSpPr>
            <p:nvPr/>
          </p:nvSpPr>
          <p:spPr bwMode="auto">
            <a:xfrm>
              <a:off x="0" y="312420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7950" tIns="53975" rIns="107950" bIns="53975">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3" name="Line 101"/>
            <p:cNvSpPr>
              <a:spLocks noChangeShapeType="1"/>
            </p:cNvSpPr>
            <p:nvPr/>
          </p:nvSpPr>
          <p:spPr bwMode="auto">
            <a:xfrm flipV="1">
              <a:off x="5524500" y="2438400"/>
              <a:ext cx="1200150" cy="927100"/>
            </a:xfrm>
            <a:prstGeom prst="line">
              <a:avLst/>
            </a:prstGeom>
            <a:noFill/>
            <a:ln w="28575">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4" name="Line 105"/>
            <p:cNvSpPr>
              <a:spLocks noChangeShapeType="1"/>
            </p:cNvSpPr>
            <p:nvPr/>
          </p:nvSpPr>
          <p:spPr bwMode="auto">
            <a:xfrm>
              <a:off x="2449513" y="2590800"/>
              <a:ext cx="1501775" cy="841375"/>
            </a:xfrm>
            <a:prstGeom prst="line">
              <a:avLst/>
            </a:prstGeom>
            <a:noFill/>
            <a:ln w="28575">
              <a:solidFill>
                <a:srgbClr val="FF0000"/>
              </a:solidFill>
              <a:round/>
              <a:headEnd type="none" w="sm" len="sm"/>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5" name="Line 106"/>
            <p:cNvSpPr>
              <a:spLocks noChangeShapeType="1"/>
            </p:cNvSpPr>
            <p:nvPr/>
          </p:nvSpPr>
          <p:spPr bwMode="auto">
            <a:xfrm flipV="1">
              <a:off x="2449513" y="4086225"/>
              <a:ext cx="1501775" cy="841375"/>
            </a:xfrm>
            <a:prstGeom prst="line">
              <a:avLst/>
            </a:prstGeom>
            <a:noFill/>
            <a:ln w="28575">
              <a:solidFill>
                <a:srgbClr val="FF0000"/>
              </a:solidFill>
              <a:round/>
              <a:headEnd type="none" w="sm" len="sm"/>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nvGrpSpPr>
            <p:cNvPr id="16" name="Group 109"/>
            <p:cNvGrpSpPr>
              <a:grpSpLocks/>
            </p:cNvGrpSpPr>
            <p:nvPr/>
          </p:nvGrpSpPr>
          <p:grpSpPr bwMode="auto">
            <a:xfrm>
              <a:off x="3873500" y="1000125"/>
              <a:ext cx="1727200" cy="1325563"/>
              <a:chOff x="2544" y="1824"/>
              <a:chExt cx="1088" cy="835"/>
            </a:xfrm>
          </p:grpSpPr>
          <p:grpSp>
            <p:nvGrpSpPr>
              <p:cNvPr id="96" name="Group 110"/>
              <p:cNvGrpSpPr>
                <a:grpSpLocks/>
              </p:cNvGrpSpPr>
              <p:nvPr/>
            </p:nvGrpSpPr>
            <p:grpSpPr bwMode="auto">
              <a:xfrm>
                <a:off x="2568" y="1824"/>
                <a:ext cx="996" cy="613"/>
                <a:chOff x="1309" y="1072"/>
                <a:chExt cx="1245" cy="766"/>
              </a:xfrm>
            </p:grpSpPr>
            <p:grpSp>
              <p:nvGrpSpPr>
                <p:cNvPr id="98" name="Group 111"/>
                <p:cNvGrpSpPr>
                  <a:grpSpLocks/>
                </p:cNvGrpSpPr>
                <p:nvPr/>
              </p:nvGrpSpPr>
              <p:grpSpPr bwMode="auto">
                <a:xfrm>
                  <a:off x="1309" y="1231"/>
                  <a:ext cx="302" cy="175"/>
                  <a:chOff x="144" y="1440"/>
                  <a:chExt cx="881" cy="510"/>
                </a:xfrm>
              </p:grpSpPr>
              <p:sp>
                <p:nvSpPr>
                  <p:cNvPr id="115" name="Rectangle 112"/>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16" name="Line 113"/>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117" name="Line 114"/>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99" name="Group 115"/>
                <p:cNvGrpSpPr>
                  <a:grpSpLocks/>
                </p:cNvGrpSpPr>
                <p:nvPr/>
              </p:nvGrpSpPr>
              <p:grpSpPr bwMode="auto">
                <a:xfrm>
                  <a:off x="1950" y="1072"/>
                  <a:ext cx="302" cy="175"/>
                  <a:chOff x="144" y="1440"/>
                  <a:chExt cx="881" cy="510"/>
                </a:xfrm>
              </p:grpSpPr>
              <p:sp>
                <p:nvSpPr>
                  <p:cNvPr id="112" name="Rectangle 116"/>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13" name="Line 117"/>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114" name="Line 118"/>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100" name="Group 119"/>
                <p:cNvGrpSpPr>
                  <a:grpSpLocks/>
                </p:cNvGrpSpPr>
                <p:nvPr/>
              </p:nvGrpSpPr>
              <p:grpSpPr bwMode="auto">
                <a:xfrm>
                  <a:off x="1648" y="1663"/>
                  <a:ext cx="302" cy="175"/>
                  <a:chOff x="144" y="1440"/>
                  <a:chExt cx="881" cy="510"/>
                </a:xfrm>
              </p:grpSpPr>
              <p:sp>
                <p:nvSpPr>
                  <p:cNvPr id="109" name="Rectangle 120"/>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10" name="Line 121"/>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111" name="Line 122"/>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101" name="Group 123"/>
                <p:cNvGrpSpPr>
                  <a:grpSpLocks/>
                </p:cNvGrpSpPr>
                <p:nvPr/>
              </p:nvGrpSpPr>
              <p:grpSpPr bwMode="auto">
                <a:xfrm>
                  <a:off x="2252" y="1581"/>
                  <a:ext cx="302" cy="175"/>
                  <a:chOff x="144" y="1440"/>
                  <a:chExt cx="881" cy="510"/>
                </a:xfrm>
              </p:grpSpPr>
              <p:sp>
                <p:nvSpPr>
                  <p:cNvPr id="106" name="Rectangle 124"/>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07" name="Line 125"/>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108" name="Line 126"/>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102" name="Line 127"/>
                <p:cNvSpPr>
                  <a:spLocks noChangeShapeType="1"/>
                </p:cNvSpPr>
                <p:nvPr/>
              </p:nvSpPr>
              <p:spPr bwMode="auto">
                <a:xfrm flipH="1" flipV="1">
                  <a:off x="1463" y="1406"/>
                  <a:ext cx="312" cy="257"/>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3" name="Line 128"/>
                <p:cNvSpPr>
                  <a:spLocks noChangeShapeType="1"/>
                </p:cNvSpPr>
                <p:nvPr/>
              </p:nvSpPr>
              <p:spPr bwMode="auto">
                <a:xfrm flipV="1">
                  <a:off x="1611" y="1160"/>
                  <a:ext cx="339" cy="153"/>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4" name="Line 129"/>
                <p:cNvSpPr>
                  <a:spLocks noChangeShapeType="1"/>
                </p:cNvSpPr>
                <p:nvPr/>
              </p:nvSpPr>
              <p:spPr bwMode="auto">
                <a:xfrm flipV="1">
                  <a:off x="1950" y="1663"/>
                  <a:ext cx="302" cy="82"/>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5" name="Line 130"/>
                <p:cNvSpPr>
                  <a:spLocks noChangeShapeType="1"/>
                </p:cNvSpPr>
                <p:nvPr/>
              </p:nvSpPr>
              <p:spPr bwMode="auto">
                <a:xfrm flipV="1">
                  <a:off x="1775" y="1247"/>
                  <a:ext cx="329" cy="416"/>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97" name="Text Box 131"/>
              <p:cNvSpPr txBox="1">
                <a:spLocks noChangeArrowheads="1"/>
              </p:cNvSpPr>
              <p:nvPr/>
            </p:nvSpPr>
            <p:spPr bwMode="auto">
              <a:xfrm>
                <a:off x="2544" y="2486"/>
                <a:ext cx="1088" cy="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Analysis Classes</a:t>
                </a:r>
              </a:p>
            </p:txBody>
          </p:sp>
        </p:grpSp>
        <p:grpSp>
          <p:nvGrpSpPr>
            <p:cNvPr id="17" name="Group 132"/>
            <p:cNvGrpSpPr>
              <a:grpSpLocks/>
            </p:cNvGrpSpPr>
            <p:nvPr/>
          </p:nvGrpSpPr>
          <p:grpSpPr bwMode="auto">
            <a:xfrm>
              <a:off x="6451600" y="1101725"/>
              <a:ext cx="1587500" cy="1223963"/>
              <a:chOff x="4088" y="2976"/>
              <a:chExt cx="1000" cy="771"/>
            </a:xfrm>
          </p:grpSpPr>
          <p:grpSp>
            <p:nvGrpSpPr>
              <p:cNvPr id="70" name="Group 133"/>
              <p:cNvGrpSpPr>
                <a:grpSpLocks/>
              </p:cNvGrpSpPr>
              <p:nvPr/>
            </p:nvGrpSpPr>
            <p:grpSpPr bwMode="auto">
              <a:xfrm>
                <a:off x="4234" y="2976"/>
                <a:ext cx="708" cy="528"/>
                <a:chOff x="4224" y="2976"/>
                <a:chExt cx="708" cy="528"/>
              </a:xfrm>
            </p:grpSpPr>
            <p:grpSp>
              <p:nvGrpSpPr>
                <p:cNvPr id="72" name="Group 134"/>
                <p:cNvGrpSpPr>
                  <a:grpSpLocks/>
                </p:cNvGrpSpPr>
                <p:nvPr/>
              </p:nvGrpSpPr>
              <p:grpSpPr bwMode="auto">
                <a:xfrm>
                  <a:off x="4224" y="3072"/>
                  <a:ext cx="269" cy="184"/>
                  <a:chOff x="144" y="1440"/>
                  <a:chExt cx="881" cy="602"/>
                </a:xfrm>
              </p:grpSpPr>
              <p:grpSp>
                <p:nvGrpSpPr>
                  <p:cNvPr id="91" name="Group 135"/>
                  <p:cNvGrpSpPr>
                    <a:grpSpLocks/>
                  </p:cNvGrpSpPr>
                  <p:nvPr/>
                </p:nvGrpSpPr>
                <p:grpSpPr bwMode="auto">
                  <a:xfrm>
                    <a:off x="144" y="1440"/>
                    <a:ext cx="881" cy="510"/>
                    <a:chOff x="144" y="1440"/>
                    <a:chExt cx="881" cy="510"/>
                  </a:xfrm>
                </p:grpSpPr>
                <p:sp>
                  <p:nvSpPr>
                    <p:cNvPr id="93" name="Rectangle 136"/>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94" name="Line 137"/>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95" name="Line 138"/>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92" name="Text Box 139"/>
                  <p:cNvSpPr txBox="1">
                    <a:spLocks noChangeArrowheads="1"/>
                  </p:cNvSpPr>
                  <p:nvPr/>
                </p:nvSpPr>
                <p:spPr bwMode="auto">
                  <a:xfrm>
                    <a:off x="587" y="1477"/>
                    <a:ext cx="0" cy="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endParaRPr lang="en-US" altLang="en-US" sz="1800"/>
                  </a:p>
                </p:txBody>
              </p:sp>
            </p:grpSp>
            <p:grpSp>
              <p:nvGrpSpPr>
                <p:cNvPr id="73" name="Group 140"/>
                <p:cNvGrpSpPr>
                  <a:grpSpLocks/>
                </p:cNvGrpSpPr>
                <p:nvPr/>
              </p:nvGrpSpPr>
              <p:grpSpPr bwMode="auto">
                <a:xfrm>
                  <a:off x="4279" y="3319"/>
                  <a:ext cx="269" cy="185"/>
                  <a:chOff x="144" y="1440"/>
                  <a:chExt cx="881" cy="604"/>
                </a:xfrm>
              </p:grpSpPr>
              <p:grpSp>
                <p:nvGrpSpPr>
                  <p:cNvPr id="86" name="Group 141"/>
                  <p:cNvGrpSpPr>
                    <a:grpSpLocks/>
                  </p:cNvGrpSpPr>
                  <p:nvPr/>
                </p:nvGrpSpPr>
                <p:grpSpPr bwMode="auto">
                  <a:xfrm>
                    <a:off x="144" y="1440"/>
                    <a:ext cx="881" cy="510"/>
                    <a:chOff x="144" y="1440"/>
                    <a:chExt cx="881" cy="510"/>
                  </a:xfrm>
                </p:grpSpPr>
                <p:sp>
                  <p:nvSpPr>
                    <p:cNvPr id="88" name="Rectangle 142"/>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89" name="Line 143"/>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90" name="Line 144"/>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87" name="Text Box 145"/>
                  <p:cNvSpPr txBox="1">
                    <a:spLocks noChangeArrowheads="1"/>
                  </p:cNvSpPr>
                  <p:nvPr/>
                </p:nvSpPr>
                <p:spPr bwMode="auto">
                  <a:xfrm>
                    <a:off x="587" y="1477"/>
                    <a:ext cx="0" cy="5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endParaRPr lang="en-US" altLang="en-US" sz="1800"/>
                  </a:p>
                </p:txBody>
              </p:sp>
            </p:grpSp>
            <p:grpSp>
              <p:nvGrpSpPr>
                <p:cNvPr id="74" name="Group 146"/>
                <p:cNvGrpSpPr>
                  <a:grpSpLocks/>
                </p:cNvGrpSpPr>
                <p:nvPr/>
              </p:nvGrpSpPr>
              <p:grpSpPr bwMode="auto">
                <a:xfrm>
                  <a:off x="4625" y="2976"/>
                  <a:ext cx="269" cy="184"/>
                  <a:chOff x="144" y="1440"/>
                  <a:chExt cx="881" cy="602"/>
                </a:xfrm>
              </p:grpSpPr>
              <p:grpSp>
                <p:nvGrpSpPr>
                  <p:cNvPr id="81" name="Group 147"/>
                  <p:cNvGrpSpPr>
                    <a:grpSpLocks/>
                  </p:cNvGrpSpPr>
                  <p:nvPr/>
                </p:nvGrpSpPr>
                <p:grpSpPr bwMode="auto">
                  <a:xfrm>
                    <a:off x="144" y="1440"/>
                    <a:ext cx="881" cy="510"/>
                    <a:chOff x="144" y="1440"/>
                    <a:chExt cx="881" cy="510"/>
                  </a:xfrm>
                </p:grpSpPr>
                <p:sp>
                  <p:nvSpPr>
                    <p:cNvPr id="83" name="Rectangle 148"/>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84" name="Line 149"/>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85" name="Line 150"/>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82" name="Text Box 151"/>
                  <p:cNvSpPr txBox="1">
                    <a:spLocks noChangeArrowheads="1"/>
                  </p:cNvSpPr>
                  <p:nvPr/>
                </p:nvSpPr>
                <p:spPr bwMode="auto">
                  <a:xfrm>
                    <a:off x="587" y="1477"/>
                    <a:ext cx="0" cy="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endParaRPr lang="en-US" altLang="en-US" sz="1800"/>
                  </a:p>
                </p:txBody>
              </p:sp>
            </p:grpSp>
            <p:grpSp>
              <p:nvGrpSpPr>
                <p:cNvPr id="75" name="Group 152"/>
                <p:cNvGrpSpPr>
                  <a:grpSpLocks/>
                </p:cNvGrpSpPr>
                <p:nvPr/>
              </p:nvGrpSpPr>
              <p:grpSpPr bwMode="auto">
                <a:xfrm>
                  <a:off x="4663" y="3264"/>
                  <a:ext cx="269" cy="184"/>
                  <a:chOff x="144" y="1440"/>
                  <a:chExt cx="881" cy="602"/>
                </a:xfrm>
              </p:grpSpPr>
              <p:grpSp>
                <p:nvGrpSpPr>
                  <p:cNvPr id="76" name="Group 153"/>
                  <p:cNvGrpSpPr>
                    <a:grpSpLocks/>
                  </p:cNvGrpSpPr>
                  <p:nvPr/>
                </p:nvGrpSpPr>
                <p:grpSpPr bwMode="auto">
                  <a:xfrm>
                    <a:off x="144" y="1440"/>
                    <a:ext cx="881" cy="510"/>
                    <a:chOff x="144" y="1440"/>
                    <a:chExt cx="881" cy="510"/>
                  </a:xfrm>
                </p:grpSpPr>
                <p:sp>
                  <p:nvSpPr>
                    <p:cNvPr id="78" name="Rectangle 154"/>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79" name="Line 155"/>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80" name="Line 156"/>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77" name="Text Box 157"/>
                  <p:cNvSpPr txBox="1">
                    <a:spLocks noChangeArrowheads="1"/>
                  </p:cNvSpPr>
                  <p:nvPr/>
                </p:nvSpPr>
                <p:spPr bwMode="auto">
                  <a:xfrm>
                    <a:off x="587" y="1477"/>
                    <a:ext cx="0" cy="5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endParaRPr lang="en-US" altLang="en-US" sz="1800"/>
                  </a:p>
                </p:txBody>
              </p:sp>
            </p:grpSp>
          </p:grpSp>
          <p:sp>
            <p:nvSpPr>
              <p:cNvPr id="71" name="Text Box 158"/>
              <p:cNvSpPr txBox="1">
                <a:spLocks noChangeArrowheads="1"/>
              </p:cNvSpPr>
              <p:nvPr/>
            </p:nvSpPr>
            <p:spPr bwMode="auto">
              <a:xfrm>
                <a:off x="4088" y="3574"/>
                <a:ext cx="1000" cy="1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Design Classes</a:t>
                </a:r>
              </a:p>
            </p:txBody>
          </p:sp>
        </p:grpSp>
        <p:grpSp>
          <p:nvGrpSpPr>
            <p:cNvPr id="18" name="Group 159"/>
            <p:cNvGrpSpPr>
              <a:grpSpLocks/>
            </p:cNvGrpSpPr>
            <p:nvPr/>
          </p:nvGrpSpPr>
          <p:grpSpPr bwMode="auto">
            <a:xfrm>
              <a:off x="4013200" y="4660900"/>
              <a:ext cx="1976438" cy="1724025"/>
              <a:chOff x="1309" y="1072"/>
              <a:chExt cx="1245" cy="1086"/>
            </a:xfrm>
          </p:grpSpPr>
          <p:grpSp>
            <p:nvGrpSpPr>
              <p:cNvPr id="48" name="Group 160"/>
              <p:cNvGrpSpPr>
                <a:grpSpLocks/>
              </p:cNvGrpSpPr>
              <p:nvPr/>
            </p:nvGrpSpPr>
            <p:grpSpPr bwMode="auto">
              <a:xfrm>
                <a:off x="1309" y="1072"/>
                <a:ext cx="1245" cy="766"/>
                <a:chOff x="1309" y="1072"/>
                <a:chExt cx="1245" cy="766"/>
              </a:xfrm>
            </p:grpSpPr>
            <p:grpSp>
              <p:nvGrpSpPr>
                <p:cNvPr id="50" name="Group 161"/>
                <p:cNvGrpSpPr>
                  <a:grpSpLocks/>
                </p:cNvGrpSpPr>
                <p:nvPr/>
              </p:nvGrpSpPr>
              <p:grpSpPr bwMode="auto">
                <a:xfrm>
                  <a:off x="1309" y="1231"/>
                  <a:ext cx="302" cy="175"/>
                  <a:chOff x="144" y="1440"/>
                  <a:chExt cx="881" cy="510"/>
                </a:xfrm>
              </p:grpSpPr>
              <p:sp>
                <p:nvSpPr>
                  <p:cNvPr id="67" name="Rectangle 162"/>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68" name="Line 163"/>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69" name="Line 164"/>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51" name="Group 165"/>
                <p:cNvGrpSpPr>
                  <a:grpSpLocks/>
                </p:cNvGrpSpPr>
                <p:nvPr/>
              </p:nvGrpSpPr>
              <p:grpSpPr bwMode="auto">
                <a:xfrm>
                  <a:off x="1950" y="1072"/>
                  <a:ext cx="302" cy="175"/>
                  <a:chOff x="144" y="1440"/>
                  <a:chExt cx="881" cy="510"/>
                </a:xfrm>
              </p:grpSpPr>
              <p:sp>
                <p:nvSpPr>
                  <p:cNvPr id="64" name="Rectangle 166"/>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65" name="Line 167"/>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66" name="Line 168"/>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52" name="Group 169"/>
                <p:cNvGrpSpPr>
                  <a:grpSpLocks/>
                </p:cNvGrpSpPr>
                <p:nvPr/>
              </p:nvGrpSpPr>
              <p:grpSpPr bwMode="auto">
                <a:xfrm>
                  <a:off x="1648" y="1663"/>
                  <a:ext cx="302" cy="175"/>
                  <a:chOff x="144" y="1440"/>
                  <a:chExt cx="881" cy="510"/>
                </a:xfrm>
              </p:grpSpPr>
              <p:sp>
                <p:nvSpPr>
                  <p:cNvPr id="61" name="Rectangle 170"/>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62" name="Line 171"/>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63" name="Line 172"/>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grpSp>
              <p:nvGrpSpPr>
                <p:cNvPr id="53" name="Group 173"/>
                <p:cNvGrpSpPr>
                  <a:grpSpLocks/>
                </p:cNvGrpSpPr>
                <p:nvPr/>
              </p:nvGrpSpPr>
              <p:grpSpPr bwMode="auto">
                <a:xfrm>
                  <a:off x="2252" y="1581"/>
                  <a:ext cx="302" cy="175"/>
                  <a:chOff x="144" y="1440"/>
                  <a:chExt cx="881" cy="510"/>
                </a:xfrm>
              </p:grpSpPr>
              <p:sp>
                <p:nvSpPr>
                  <p:cNvPr id="58" name="Rectangle 174"/>
                  <p:cNvSpPr>
                    <a:spLocks noChangeArrowheads="1"/>
                  </p:cNvSpPr>
                  <p:nvPr/>
                </p:nvSpPr>
                <p:spPr bwMode="auto">
                  <a:xfrm>
                    <a:off x="144" y="1440"/>
                    <a:ext cx="881" cy="510"/>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59" name="Line 175"/>
                  <p:cNvSpPr>
                    <a:spLocks noChangeShapeType="1"/>
                  </p:cNvSpPr>
                  <p:nvPr/>
                </p:nvSpPr>
                <p:spPr bwMode="auto">
                  <a:xfrm>
                    <a:off x="144" y="181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en-US"/>
                  </a:p>
                </p:txBody>
              </p:sp>
              <p:sp>
                <p:nvSpPr>
                  <p:cNvPr id="60" name="Line 176"/>
                  <p:cNvSpPr>
                    <a:spLocks noChangeShapeType="1"/>
                  </p:cNvSpPr>
                  <p:nvPr/>
                </p:nvSpPr>
                <p:spPr bwMode="auto">
                  <a:xfrm>
                    <a:off x="144" y="1680"/>
                    <a:ext cx="881"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grpSp>
            <p:sp>
              <p:nvSpPr>
                <p:cNvPr id="54" name="Line 177"/>
                <p:cNvSpPr>
                  <a:spLocks noChangeShapeType="1"/>
                </p:cNvSpPr>
                <p:nvPr/>
              </p:nvSpPr>
              <p:spPr bwMode="auto">
                <a:xfrm flipH="1" flipV="1">
                  <a:off x="1463" y="1406"/>
                  <a:ext cx="312" cy="257"/>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5" name="Line 178"/>
                <p:cNvSpPr>
                  <a:spLocks noChangeShapeType="1"/>
                </p:cNvSpPr>
                <p:nvPr/>
              </p:nvSpPr>
              <p:spPr bwMode="auto">
                <a:xfrm flipV="1">
                  <a:off x="1611" y="1160"/>
                  <a:ext cx="339" cy="153"/>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6" name="Line 179"/>
                <p:cNvSpPr>
                  <a:spLocks noChangeShapeType="1"/>
                </p:cNvSpPr>
                <p:nvPr/>
              </p:nvSpPr>
              <p:spPr bwMode="auto">
                <a:xfrm flipV="1">
                  <a:off x="1950" y="1663"/>
                  <a:ext cx="302" cy="82"/>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7" name="Line 180"/>
                <p:cNvSpPr>
                  <a:spLocks noChangeShapeType="1"/>
                </p:cNvSpPr>
                <p:nvPr/>
              </p:nvSpPr>
              <p:spPr bwMode="auto">
                <a:xfrm flipV="1">
                  <a:off x="1775" y="1247"/>
                  <a:ext cx="329" cy="416"/>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9" name="Text Box 181"/>
              <p:cNvSpPr txBox="1">
                <a:spLocks noChangeArrowheads="1"/>
              </p:cNvSpPr>
              <p:nvPr/>
            </p:nvSpPr>
            <p:spPr bwMode="auto">
              <a:xfrm>
                <a:off x="1434" y="1927"/>
                <a:ext cx="996"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tx1"/>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t>Design Model</a:t>
                </a:r>
              </a:p>
            </p:txBody>
          </p:sp>
        </p:grpSp>
        <p:grpSp>
          <p:nvGrpSpPr>
            <p:cNvPr id="19" name="Group 208"/>
            <p:cNvGrpSpPr>
              <a:grpSpLocks/>
            </p:cNvGrpSpPr>
            <p:nvPr/>
          </p:nvGrpSpPr>
          <p:grpSpPr bwMode="auto">
            <a:xfrm>
              <a:off x="6977063" y="2895600"/>
              <a:ext cx="1976437" cy="1724025"/>
              <a:chOff x="2750" y="536"/>
              <a:chExt cx="1245" cy="1086"/>
            </a:xfrm>
          </p:grpSpPr>
          <p:sp>
            <p:nvSpPr>
              <p:cNvPr id="23" name="Line 183"/>
              <p:cNvSpPr>
                <a:spLocks noChangeShapeType="1"/>
              </p:cNvSpPr>
              <p:nvPr/>
            </p:nvSpPr>
            <p:spPr bwMode="auto">
              <a:xfrm flipH="1" flipV="1">
                <a:off x="2904" y="870"/>
                <a:ext cx="312" cy="257"/>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4" name="Line 184"/>
              <p:cNvSpPr>
                <a:spLocks noChangeShapeType="1"/>
              </p:cNvSpPr>
              <p:nvPr/>
            </p:nvSpPr>
            <p:spPr bwMode="auto">
              <a:xfrm flipV="1">
                <a:off x="3052" y="624"/>
                <a:ext cx="339" cy="153"/>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5" name="Line 185"/>
              <p:cNvSpPr>
                <a:spLocks noChangeShapeType="1"/>
              </p:cNvSpPr>
              <p:nvPr/>
            </p:nvSpPr>
            <p:spPr bwMode="auto">
              <a:xfrm flipV="1">
                <a:off x="3391" y="1127"/>
                <a:ext cx="302" cy="82"/>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6" name="Line 186"/>
              <p:cNvSpPr>
                <a:spLocks noChangeShapeType="1"/>
              </p:cNvSpPr>
              <p:nvPr/>
            </p:nvSpPr>
            <p:spPr bwMode="auto">
              <a:xfrm flipV="1">
                <a:off x="3216" y="711"/>
                <a:ext cx="329" cy="416"/>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7" name="Text Box 187"/>
              <p:cNvSpPr txBox="1">
                <a:spLocks noChangeArrowheads="1"/>
              </p:cNvSpPr>
              <p:nvPr/>
            </p:nvSpPr>
            <p:spPr bwMode="auto">
              <a:xfrm>
                <a:off x="2947" y="1391"/>
                <a:ext cx="852" cy="2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28575">
                    <a:solidFill>
                      <a:schemeClr val="folHlink"/>
                    </a:solidFill>
                    <a:miter lim="800000"/>
                    <a:headEnd type="none" w="sm" len="sm"/>
                    <a:tailEnd type="none" w="lg" len="lg"/>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t>Data Model</a:t>
                </a:r>
              </a:p>
            </p:txBody>
          </p:sp>
          <p:grpSp>
            <p:nvGrpSpPr>
              <p:cNvPr id="28" name="Group 188"/>
              <p:cNvGrpSpPr>
                <a:grpSpLocks/>
              </p:cNvGrpSpPr>
              <p:nvPr/>
            </p:nvGrpSpPr>
            <p:grpSpPr bwMode="auto">
              <a:xfrm>
                <a:off x="2750" y="693"/>
                <a:ext cx="302" cy="177"/>
                <a:chOff x="2986" y="2723"/>
                <a:chExt cx="302" cy="177"/>
              </a:xfrm>
            </p:grpSpPr>
            <p:sp>
              <p:nvSpPr>
                <p:cNvPr id="44" name="Rectangle 189"/>
                <p:cNvSpPr>
                  <a:spLocks noChangeArrowheads="1"/>
                </p:cNvSpPr>
                <p:nvPr/>
              </p:nvSpPr>
              <p:spPr bwMode="auto">
                <a:xfrm>
                  <a:off x="2986" y="2725"/>
                  <a:ext cx="302" cy="175"/>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45" name="Line 190"/>
                <p:cNvSpPr>
                  <a:spLocks noChangeShapeType="1"/>
                </p:cNvSpPr>
                <p:nvPr/>
              </p:nvSpPr>
              <p:spPr bwMode="auto">
                <a:xfrm>
                  <a:off x="2986" y="2807"/>
                  <a:ext cx="302"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sp>
              <p:nvSpPr>
                <p:cNvPr id="46" name="Line 191"/>
                <p:cNvSpPr>
                  <a:spLocks noChangeShapeType="1"/>
                </p:cNvSpPr>
                <p:nvPr/>
              </p:nvSpPr>
              <p:spPr bwMode="auto">
                <a:xfrm>
                  <a:off x="3184" y="2723"/>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7" name="Line 192"/>
                <p:cNvSpPr>
                  <a:spLocks noChangeShapeType="1"/>
                </p:cNvSpPr>
                <p:nvPr/>
              </p:nvSpPr>
              <p:spPr bwMode="auto">
                <a:xfrm>
                  <a:off x="3077" y="2727"/>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29" name="Group 193"/>
              <p:cNvGrpSpPr>
                <a:grpSpLocks/>
              </p:cNvGrpSpPr>
              <p:nvPr/>
            </p:nvGrpSpPr>
            <p:grpSpPr bwMode="auto">
              <a:xfrm>
                <a:off x="3391" y="536"/>
                <a:ext cx="302" cy="177"/>
                <a:chOff x="2986" y="2723"/>
                <a:chExt cx="302" cy="177"/>
              </a:xfrm>
            </p:grpSpPr>
            <p:sp>
              <p:nvSpPr>
                <p:cNvPr id="40" name="Rectangle 194"/>
                <p:cNvSpPr>
                  <a:spLocks noChangeArrowheads="1"/>
                </p:cNvSpPr>
                <p:nvPr/>
              </p:nvSpPr>
              <p:spPr bwMode="auto">
                <a:xfrm>
                  <a:off x="2986" y="2725"/>
                  <a:ext cx="302" cy="175"/>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41" name="Line 195"/>
                <p:cNvSpPr>
                  <a:spLocks noChangeShapeType="1"/>
                </p:cNvSpPr>
                <p:nvPr/>
              </p:nvSpPr>
              <p:spPr bwMode="auto">
                <a:xfrm>
                  <a:off x="2986" y="2807"/>
                  <a:ext cx="302"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sp>
              <p:nvSpPr>
                <p:cNvPr id="42" name="Line 196"/>
                <p:cNvSpPr>
                  <a:spLocks noChangeShapeType="1"/>
                </p:cNvSpPr>
                <p:nvPr/>
              </p:nvSpPr>
              <p:spPr bwMode="auto">
                <a:xfrm>
                  <a:off x="3184" y="2723"/>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3" name="Line 197"/>
                <p:cNvSpPr>
                  <a:spLocks noChangeShapeType="1"/>
                </p:cNvSpPr>
                <p:nvPr/>
              </p:nvSpPr>
              <p:spPr bwMode="auto">
                <a:xfrm>
                  <a:off x="3077" y="2727"/>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30" name="Group 198"/>
              <p:cNvGrpSpPr>
                <a:grpSpLocks/>
              </p:cNvGrpSpPr>
              <p:nvPr/>
            </p:nvGrpSpPr>
            <p:grpSpPr bwMode="auto">
              <a:xfrm>
                <a:off x="3089" y="1127"/>
                <a:ext cx="302" cy="177"/>
                <a:chOff x="2986" y="2723"/>
                <a:chExt cx="302" cy="177"/>
              </a:xfrm>
            </p:grpSpPr>
            <p:sp>
              <p:nvSpPr>
                <p:cNvPr id="36" name="Rectangle 199"/>
                <p:cNvSpPr>
                  <a:spLocks noChangeArrowheads="1"/>
                </p:cNvSpPr>
                <p:nvPr/>
              </p:nvSpPr>
              <p:spPr bwMode="auto">
                <a:xfrm>
                  <a:off x="2986" y="2725"/>
                  <a:ext cx="302" cy="175"/>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37" name="Line 200"/>
                <p:cNvSpPr>
                  <a:spLocks noChangeShapeType="1"/>
                </p:cNvSpPr>
                <p:nvPr/>
              </p:nvSpPr>
              <p:spPr bwMode="auto">
                <a:xfrm>
                  <a:off x="2986" y="2807"/>
                  <a:ext cx="302"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sp>
              <p:nvSpPr>
                <p:cNvPr id="38" name="Line 201"/>
                <p:cNvSpPr>
                  <a:spLocks noChangeShapeType="1"/>
                </p:cNvSpPr>
                <p:nvPr/>
              </p:nvSpPr>
              <p:spPr bwMode="auto">
                <a:xfrm>
                  <a:off x="3184" y="2723"/>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9" name="Line 202"/>
                <p:cNvSpPr>
                  <a:spLocks noChangeShapeType="1"/>
                </p:cNvSpPr>
                <p:nvPr/>
              </p:nvSpPr>
              <p:spPr bwMode="auto">
                <a:xfrm>
                  <a:off x="3077" y="2727"/>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31" name="Group 203"/>
              <p:cNvGrpSpPr>
                <a:grpSpLocks/>
              </p:cNvGrpSpPr>
              <p:nvPr/>
            </p:nvGrpSpPr>
            <p:grpSpPr bwMode="auto">
              <a:xfrm>
                <a:off x="3693" y="1044"/>
                <a:ext cx="302" cy="175"/>
                <a:chOff x="4381" y="3388"/>
                <a:chExt cx="302" cy="175"/>
              </a:xfrm>
            </p:grpSpPr>
            <p:sp>
              <p:nvSpPr>
                <p:cNvPr id="32" name="Rectangle 204"/>
                <p:cNvSpPr>
                  <a:spLocks noChangeArrowheads="1"/>
                </p:cNvSpPr>
                <p:nvPr/>
              </p:nvSpPr>
              <p:spPr bwMode="auto">
                <a:xfrm>
                  <a:off x="4381" y="3388"/>
                  <a:ext cx="302" cy="175"/>
                </a:xfrm>
                <a:prstGeom prst="rect">
                  <a:avLst/>
                </a:prstGeom>
                <a:noFill/>
                <a:ln w="28575">
                  <a:solidFill>
                    <a:schemeClr val="tx1"/>
                  </a:solidFill>
                  <a:miter lim="800000"/>
                  <a:headEnd type="none" w="sm" len="sm"/>
                  <a:tailEnd type="none" w="lg" len="lg"/>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33" name="Line 205"/>
                <p:cNvSpPr>
                  <a:spLocks noChangeShapeType="1"/>
                </p:cNvSpPr>
                <p:nvPr/>
              </p:nvSpPr>
              <p:spPr bwMode="auto">
                <a:xfrm>
                  <a:off x="4381" y="3470"/>
                  <a:ext cx="302" cy="0"/>
                </a:xfrm>
                <a:prstGeom prst="line">
                  <a:avLst/>
                </a:prstGeom>
                <a:noFill/>
                <a:ln w="28575">
                  <a:solidFill>
                    <a:schemeClr val="tx1"/>
                  </a:solidFill>
                  <a:round/>
                  <a:headEnd type="none" w="sm" len="sm"/>
                  <a:tailEnd type="none"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en-US"/>
                </a:p>
              </p:txBody>
            </p:sp>
            <p:sp>
              <p:nvSpPr>
                <p:cNvPr id="34" name="Line 206"/>
                <p:cNvSpPr>
                  <a:spLocks noChangeShapeType="1"/>
                </p:cNvSpPr>
                <p:nvPr/>
              </p:nvSpPr>
              <p:spPr bwMode="auto">
                <a:xfrm>
                  <a:off x="4579" y="3394"/>
                  <a:ext cx="0" cy="165"/>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 name="Line 207"/>
                <p:cNvSpPr>
                  <a:spLocks noChangeShapeType="1"/>
                </p:cNvSpPr>
                <p:nvPr/>
              </p:nvSpPr>
              <p:spPr bwMode="auto">
                <a:xfrm>
                  <a:off x="4472" y="3390"/>
                  <a:ext cx="0" cy="173"/>
                </a:xfrm>
                <a:prstGeom prst="line">
                  <a:avLst/>
                </a:prstGeom>
                <a:noFill/>
                <a:ln w="2857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sp>
          <p:nvSpPr>
            <p:cNvPr id="20" name="Line 209"/>
            <p:cNvSpPr>
              <a:spLocks noChangeShapeType="1"/>
            </p:cNvSpPr>
            <p:nvPr/>
          </p:nvSpPr>
          <p:spPr bwMode="auto">
            <a:xfrm flipH="1" flipV="1">
              <a:off x="4724400" y="2387600"/>
              <a:ext cx="7938" cy="812800"/>
            </a:xfrm>
            <a:prstGeom prst="line">
              <a:avLst/>
            </a:prstGeom>
            <a:noFill/>
            <a:ln w="28575">
              <a:solidFill>
                <a:srgbClr val="FF0000"/>
              </a:solidFill>
              <a:round/>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 name="Line 210"/>
            <p:cNvSpPr>
              <a:spLocks noChangeShapeType="1"/>
            </p:cNvSpPr>
            <p:nvPr/>
          </p:nvSpPr>
          <p:spPr bwMode="auto">
            <a:xfrm flipH="1" flipV="1">
              <a:off x="4724400" y="4267200"/>
              <a:ext cx="6350" cy="558800"/>
            </a:xfrm>
            <a:prstGeom prst="line">
              <a:avLst/>
            </a:prstGeom>
            <a:noFill/>
            <a:ln w="28575">
              <a:solidFill>
                <a:srgbClr val="FF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Line 211"/>
            <p:cNvSpPr>
              <a:spLocks noChangeShapeType="1"/>
            </p:cNvSpPr>
            <p:nvPr/>
          </p:nvSpPr>
          <p:spPr bwMode="auto">
            <a:xfrm>
              <a:off x="5765800" y="3759200"/>
              <a:ext cx="1358900" cy="0"/>
            </a:xfrm>
            <a:prstGeom prst="line">
              <a:avLst/>
            </a:prstGeom>
            <a:noFill/>
            <a:ln w="28575">
              <a:solidFill>
                <a:srgbClr val="FF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Tree>
    <p:extLst>
      <p:ext uri="{BB962C8B-B14F-4D97-AF65-F5344CB8AC3E}">
        <p14:creationId xmlns:p14="http://schemas.microsoft.com/office/powerpoint/2010/main" val="22912310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endParaRPr lang="en-US" dirty="0"/>
          </a:p>
        </p:txBody>
      </p:sp>
      <p:sp>
        <p:nvSpPr>
          <p:cNvPr id="3" name="Content Placeholder 2"/>
          <p:cNvSpPr>
            <a:spLocks noGrp="1"/>
          </p:cNvSpPr>
          <p:nvPr>
            <p:ph idx="1"/>
          </p:nvPr>
        </p:nvSpPr>
        <p:spPr/>
        <p:txBody>
          <a:bodyPr/>
          <a:lstStyle/>
          <a:p>
            <a:r>
              <a:rPr lang="en-US" dirty="0" err="1" smtClean="0"/>
              <a:t>Là</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để</a:t>
            </a:r>
            <a:r>
              <a:rPr lang="en-US" dirty="0" smtClean="0"/>
              <a:t> </a:t>
            </a:r>
            <a:r>
              <a:rPr lang="en-US" dirty="0" err="1" smtClean="0"/>
              <a:t>xác</a:t>
            </a:r>
            <a:r>
              <a:rPr lang="en-US" dirty="0" smtClean="0"/>
              <a:t> </a:t>
            </a:r>
            <a:r>
              <a:rPr lang="en-US" dirty="0" err="1" smtClean="0"/>
              <a:t>định</a:t>
            </a:r>
            <a:r>
              <a:rPr lang="en-US" dirty="0" smtClean="0"/>
              <a:t> </a:t>
            </a:r>
            <a:r>
              <a:rPr lang="en-US" dirty="0" err="1" smtClean="0"/>
              <a:t>yêu</a:t>
            </a:r>
            <a:r>
              <a:rPr lang="en-US" dirty="0" smtClean="0"/>
              <a:t> </a:t>
            </a:r>
            <a:r>
              <a:rPr lang="en-US" dirty="0" err="1" smtClean="0"/>
              <a:t>cầu</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và</a:t>
            </a:r>
            <a:r>
              <a:rPr lang="en-US" dirty="0" smtClean="0"/>
              <a:t> </a:t>
            </a:r>
            <a:r>
              <a:rPr lang="en-US" dirty="0" err="1" smtClean="0"/>
              <a:t>kiểm</a:t>
            </a:r>
            <a:r>
              <a:rPr lang="en-US" dirty="0" smtClean="0"/>
              <a:t> </a:t>
            </a:r>
            <a:r>
              <a:rPr lang="en-US" dirty="0" err="1" smtClean="0"/>
              <a:t>tra</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thông</a:t>
            </a:r>
            <a:r>
              <a:rPr lang="en-US" dirty="0" smtClean="0"/>
              <a:t> qua </a:t>
            </a:r>
            <a:r>
              <a:rPr lang="en-US" dirty="0" err="1" smtClean="0"/>
              <a:t>những</a:t>
            </a:r>
            <a:r>
              <a:rPr lang="en-US" dirty="0" smtClean="0"/>
              <a:t> </a:t>
            </a:r>
            <a:r>
              <a:rPr lang="en-US" dirty="0" err="1" smtClean="0"/>
              <a:t>ký</a:t>
            </a:r>
            <a:r>
              <a:rPr lang="en-US" dirty="0" smtClean="0"/>
              <a:t> </a:t>
            </a:r>
            <a:r>
              <a:rPr lang="en-US" dirty="0" err="1" smtClean="0"/>
              <a:t>hiệu</a:t>
            </a:r>
            <a:r>
              <a:rPr lang="en-US" dirty="0" smtClean="0"/>
              <a:t> </a:t>
            </a:r>
            <a:r>
              <a:rPr lang="en-US" dirty="0" err="1" smtClean="0"/>
              <a:t>và</a:t>
            </a:r>
            <a:r>
              <a:rPr lang="en-US" dirty="0" smtClean="0"/>
              <a:t> </a:t>
            </a:r>
            <a:r>
              <a:rPr lang="en-US" dirty="0" err="1" smtClean="0"/>
              <a:t>ngôn</a:t>
            </a:r>
            <a:r>
              <a:rPr lang="en-US" dirty="0" smtClean="0"/>
              <a:t> </a:t>
            </a:r>
            <a:r>
              <a:rPr lang="en-US" dirty="0" err="1" smtClean="0"/>
              <a:t>ngữ</a:t>
            </a:r>
            <a:r>
              <a:rPr lang="en-US" dirty="0" smtClean="0"/>
              <a:t> </a:t>
            </a:r>
            <a:r>
              <a:rPr lang="en-US" dirty="0" err="1" smtClean="0"/>
              <a:t>toán</a:t>
            </a:r>
            <a:r>
              <a:rPr lang="en-US" dirty="0" smtClean="0"/>
              <a:t> </a:t>
            </a:r>
            <a:r>
              <a:rPr lang="en-US" dirty="0" err="1" smtClean="0"/>
              <a:t>học</a:t>
            </a:r>
            <a:r>
              <a:rPr lang="en-US" dirty="0" smtClean="0"/>
              <a:t> </a:t>
            </a:r>
            <a:r>
              <a:rPr lang="en-US" dirty="0" err="1" smtClean="0"/>
              <a:t>chính</a:t>
            </a:r>
            <a:r>
              <a:rPr lang="en-US" dirty="0" smtClean="0"/>
              <a:t> </a:t>
            </a:r>
            <a:r>
              <a:rPr lang="en-US" dirty="0" err="1" smtClean="0"/>
              <a:t>xác</a:t>
            </a:r>
            <a:r>
              <a:rPr lang="en-US" dirty="0" smtClean="0"/>
              <a:t>.</a:t>
            </a:r>
          </a:p>
          <a:p>
            <a:r>
              <a:rPr lang="en-US" dirty="0" err="1" smtClean="0"/>
              <a:t>Gồm</a:t>
            </a:r>
            <a:r>
              <a:rPr lang="en-US" dirty="0" smtClean="0"/>
              <a:t> 4 </a:t>
            </a:r>
            <a:r>
              <a:rPr lang="en-US" dirty="0" err="1" smtClean="0"/>
              <a:t>nội</a:t>
            </a:r>
            <a:r>
              <a:rPr lang="en-US" dirty="0" smtClean="0"/>
              <a:t> dung </a:t>
            </a:r>
            <a:r>
              <a:rPr lang="en-US" dirty="0" err="1" smtClean="0"/>
              <a:t>chính</a:t>
            </a:r>
            <a:r>
              <a:rPr lang="en-US" dirty="0" smtClean="0"/>
              <a:t>:</a:t>
            </a:r>
          </a:p>
          <a:p>
            <a:pPr marL="617220" lvl="1" indent="-342900">
              <a:buFont typeface="+mj-lt"/>
              <a:buAutoNum type="arabicPeriod"/>
            </a:pPr>
            <a:r>
              <a:rPr lang="en-US" dirty="0" err="1" smtClean="0"/>
              <a:t>Ngôn</a:t>
            </a:r>
            <a:r>
              <a:rPr lang="en-US" dirty="0" smtClean="0"/>
              <a:t> </a:t>
            </a:r>
            <a:r>
              <a:rPr lang="en-US" dirty="0" err="1" smtClean="0"/>
              <a:t>ngữ</a:t>
            </a:r>
            <a:r>
              <a:rPr lang="en-US" dirty="0" smtClean="0"/>
              <a:t> </a:t>
            </a:r>
            <a:r>
              <a:rPr lang="en-US" dirty="0" err="1" smtClean="0"/>
              <a:t>đặc</a:t>
            </a:r>
            <a:r>
              <a:rPr lang="en-US" dirty="0" smtClean="0"/>
              <a:t> </a:t>
            </a:r>
            <a:r>
              <a:rPr lang="en-US" dirty="0" err="1" smtClean="0"/>
              <a:t>tả</a:t>
            </a:r>
            <a:endParaRPr lang="en-US" dirty="0" smtClean="0"/>
          </a:p>
          <a:p>
            <a:pPr marL="617220" lvl="1" indent="-342900">
              <a:buFont typeface="+mj-lt"/>
              <a:buAutoNum type="arabicPeriod"/>
            </a:pPr>
            <a:r>
              <a:rPr lang="en-US" dirty="0" err="1" smtClean="0"/>
              <a:t>Suy</a:t>
            </a:r>
            <a:r>
              <a:rPr lang="en-US" dirty="0" smtClean="0"/>
              <a:t> </a:t>
            </a:r>
            <a:r>
              <a:rPr lang="en-US" dirty="0" err="1" smtClean="0"/>
              <a:t>diễn</a:t>
            </a:r>
            <a:r>
              <a:rPr lang="en-US" dirty="0" smtClean="0"/>
              <a:t> </a:t>
            </a:r>
            <a:r>
              <a:rPr lang="en-US" dirty="0" err="1" smtClean="0"/>
              <a:t>và</a:t>
            </a:r>
            <a:r>
              <a:rPr lang="en-US" dirty="0" smtClean="0"/>
              <a:t> </a:t>
            </a:r>
            <a:r>
              <a:rPr lang="en-US" dirty="0" err="1" smtClean="0"/>
              <a:t>nâng</a:t>
            </a:r>
            <a:r>
              <a:rPr lang="en-US" dirty="0" smtClean="0"/>
              <a:t> </a:t>
            </a:r>
            <a:r>
              <a:rPr lang="en-US" dirty="0" err="1" smtClean="0"/>
              <a:t>cao</a:t>
            </a:r>
            <a:r>
              <a:rPr lang="en-US" dirty="0" smtClean="0"/>
              <a:t> </a:t>
            </a:r>
            <a:r>
              <a:rPr lang="en-US" dirty="0" err="1" smtClean="0"/>
              <a:t>chất</a:t>
            </a:r>
            <a:r>
              <a:rPr lang="en-US" dirty="0" smtClean="0"/>
              <a:t> </a:t>
            </a:r>
            <a:r>
              <a:rPr lang="en-US" dirty="0" err="1" smtClean="0"/>
              <a:t>lượng</a:t>
            </a:r>
            <a:r>
              <a:rPr lang="en-US" dirty="0" smtClean="0"/>
              <a:t> </a:t>
            </a:r>
            <a:r>
              <a:rPr lang="en-US" dirty="0" err="1" smtClean="0"/>
              <a:t>chương</a:t>
            </a:r>
            <a:r>
              <a:rPr lang="en-US" dirty="0" smtClean="0"/>
              <a:t> </a:t>
            </a:r>
            <a:r>
              <a:rPr lang="en-US" dirty="0" err="1" smtClean="0"/>
              <a:t>trình</a:t>
            </a:r>
            <a:endParaRPr lang="en-US" dirty="0" smtClean="0"/>
          </a:p>
          <a:p>
            <a:pPr marL="617220" lvl="1" indent="-342900">
              <a:buFont typeface="+mj-lt"/>
              <a:buAutoNum type="arabicPeriod"/>
            </a:pPr>
            <a:r>
              <a:rPr lang="en-US" dirty="0" err="1" smtClean="0"/>
              <a:t>Kiểm</a:t>
            </a:r>
            <a:r>
              <a:rPr lang="en-US" dirty="0" smtClean="0"/>
              <a:t> </a:t>
            </a:r>
            <a:r>
              <a:rPr lang="en-US" dirty="0" err="1" smtClean="0"/>
              <a:t>tra</a:t>
            </a:r>
            <a:r>
              <a:rPr lang="en-US" dirty="0" smtClean="0"/>
              <a:t> </a:t>
            </a:r>
            <a:r>
              <a:rPr lang="en-US" dirty="0" err="1" smtClean="0"/>
              <a:t>hình</a:t>
            </a:r>
            <a:r>
              <a:rPr lang="en-US" dirty="0" smtClean="0"/>
              <a:t> </a:t>
            </a:r>
            <a:r>
              <a:rPr lang="en-US" dirty="0" err="1" smtClean="0"/>
              <a:t>thức</a:t>
            </a:r>
            <a:endParaRPr lang="en-US" dirty="0" smtClean="0"/>
          </a:p>
          <a:p>
            <a:pPr marL="617220" lvl="1" indent="-342900">
              <a:buFont typeface="+mj-lt"/>
              <a:buAutoNum type="arabicPeriod"/>
            </a:pPr>
            <a:r>
              <a:rPr lang="en-US" dirty="0" err="1" smtClean="0"/>
              <a:t>Suy</a:t>
            </a:r>
            <a:r>
              <a:rPr lang="en-US" dirty="0" smtClean="0"/>
              <a:t> </a:t>
            </a:r>
            <a:r>
              <a:rPr lang="en-US" dirty="0" err="1" smtClean="0"/>
              <a:t>diễn</a:t>
            </a:r>
            <a:r>
              <a:rPr lang="en-US" dirty="0" smtClean="0"/>
              <a:t> logic</a:t>
            </a:r>
            <a:r>
              <a:rPr lang="en-US" dirty="0"/>
              <a:t/>
            </a:r>
            <a:br>
              <a:rPr lang="en-US" dirty="0"/>
            </a:br>
            <a:r>
              <a:rPr lang="en-US" dirty="0"/>
              <a:t/>
            </a:r>
            <a:br>
              <a:rPr lang="en-US" dirty="0"/>
            </a:br>
            <a:endParaRPr lang="en-US" dirty="0"/>
          </a:p>
        </p:txBody>
      </p:sp>
      <p:sp>
        <p:nvSpPr>
          <p:cNvPr id="5" name="Slide Number Placeholder 4"/>
          <p:cNvSpPr>
            <a:spLocks noGrp="1"/>
          </p:cNvSpPr>
          <p:nvPr>
            <p:ph type="sldNum" sz="quarter" idx="12"/>
          </p:nvPr>
        </p:nvSpPr>
        <p:spPr/>
        <p:txBody>
          <a:bodyPr/>
          <a:lstStyle/>
          <a:p>
            <a:fld id="{6113E31D-E2AB-40D1-8B51-AFA5AFEF393A}" type="slidenum">
              <a:rPr lang="en-US" smtClean="0"/>
              <a:t>23</a:t>
            </a:fld>
            <a:endParaRPr lang="en-US" dirty="0"/>
          </a:p>
        </p:txBody>
      </p:sp>
    </p:spTree>
    <p:extLst>
      <p:ext uri="{BB962C8B-B14F-4D97-AF65-F5344CB8AC3E}">
        <p14:creationId xmlns:p14="http://schemas.microsoft.com/office/powerpoint/2010/main" val="13934901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p:txBody>
          <a:bodyPr/>
          <a:lstStyle/>
          <a:p>
            <a:r>
              <a:rPr lang="en-US" b="1" dirty="0" err="1" smtClean="0"/>
              <a:t>Ví</a:t>
            </a:r>
            <a:r>
              <a:rPr lang="en-US" b="1" dirty="0" smtClean="0"/>
              <a:t> </a:t>
            </a:r>
            <a:r>
              <a:rPr lang="en-US" b="1" dirty="0" err="1" smtClean="0"/>
              <a:t>dụ</a:t>
            </a:r>
            <a:r>
              <a:rPr lang="en-US" b="1" dirty="0" smtClean="0"/>
              <a:t>:</a:t>
            </a:r>
          </a:p>
          <a:p>
            <a:r>
              <a:rPr lang="en-US" dirty="0"/>
              <a:t/>
            </a:r>
            <a:br>
              <a:rPr lang="en-US" dirty="0"/>
            </a:br>
            <a:endParaRPr lang="en-US" dirty="0"/>
          </a:p>
        </p:txBody>
      </p:sp>
      <p:sp>
        <p:nvSpPr>
          <p:cNvPr id="5" name="Slide Number Placeholder 4"/>
          <p:cNvSpPr>
            <a:spLocks noGrp="1"/>
          </p:cNvSpPr>
          <p:nvPr>
            <p:ph type="sldNum" sz="quarter" idx="12"/>
          </p:nvPr>
        </p:nvSpPr>
        <p:spPr/>
        <p:txBody>
          <a:bodyPr/>
          <a:lstStyle/>
          <a:p>
            <a:fld id="{6113E31D-E2AB-40D1-8B51-AFA5AFEF393A}" type="slidenum">
              <a:rPr lang="en-US" smtClean="0"/>
              <a:t>24</a:t>
            </a:fld>
            <a:endParaRPr lang="en-US" dirty="0"/>
          </a:p>
        </p:txBody>
      </p:sp>
      <p:pic>
        <p:nvPicPr>
          <p:cNvPr id="4" name="Picture 3"/>
          <p:cNvPicPr>
            <a:picLocks noChangeAspect="1"/>
          </p:cNvPicPr>
          <p:nvPr/>
        </p:nvPicPr>
        <p:blipFill>
          <a:blip r:embed="rId3"/>
          <a:stretch>
            <a:fillRect/>
          </a:stretch>
        </p:blipFill>
        <p:spPr>
          <a:xfrm>
            <a:off x="2161308" y="1833874"/>
            <a:ext cx="8127711" cy="3976375"/>
          </a:xfrm>
          <a:prstGeom prst="rect">
            <a:avLst/>
          </a:prstGeom>
        </p:spPr>
      </p:pic>
    </p:spTree>
    <p:extLst>
      <p:ext uri="{BB962C8B-B14F-4D97-AF65-F5344CB8AC3E}">
        <p14:creationId xmlns:p14="http://schemas.microsoft.com/office/powerpoint/2010/main" val="884458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97280" y="1845734"/>
            <a:ext cx="2033847" cy="4023360"/>
          </a:xfrm>
        </p:spPr>
        <p:txBody>
          <a:bodyPr/>
          <a:lstStyle/>
          <a:p>
            <a:r>
              <a:rPr lang="en-US" b="1" dirty="0" err="1" smtClean="0"/>
              <a:t>Thể</a:t>
            </a:r>
            <a:r>
              <a:rPr lang="en-US" b="1" dirty="0" smtClean="0"/>
              <a:t> </a:t>
            </a:r>
            <a:r>
              <a:rPr lang="en-US" b="1" dirty="0" err="1" smtClean="0"/>
              <a:t>hiện</a:t>
            </a:r>
            <a:r>
              <a:rPr lang="en-US" b="1" dirty="0" smtClean="0"/>
              <a:t> </a:t>
            </a:r>
            <a:r>
              <a:rPr lang="en-US" b="1" dirty="0" err="1" smtClean="0"/>
              <a:t>đặc</a:t>
            </a:r>
            <a:r>
              <a:rPr lang="en-US" b="1" dirty="0" smtClean="0"/>
              <a:t> </a:t>
            </a:r>
            <a:r>
              <a:rPr lang="en-US" b="1" dirty="0" err="1" smtClean="0"/>
              <a:t>tả</a:t>
            </a:r>
            <a:r>
              <a:rPr lang="en-US" b="1" dirty="0" smtClean="0"/>
              <a:t> </a:t>
            </a:r>
            <a:r>
              <a:rPr lang="en-US" b="1" dirty="0" err="1" smtClean="0"/>
              <a:t>yêu</a:t>
            </a:r>
            <a:r>
              <a:rPr lang="en-US" b="1" dirty="0" smtClean="0"/>
              <a:t> </a:t>
            </a:r>
            <a:r>
              <a:rPr lang="en-US" b="1" dirty="0" err="1" smtClean="0"/>
              <a:t>cầu</a:t>
            </a:r>
            <a:r>
              <a:rPr lang="en-US" b="1" dirty="0" smtClean="0"/>
              <a:t>:</a:t>
            </a:r>
          </a:p>
          <a:p>
            <a:r>
              <a:rPr lang="en-US" dirty="0" smtClean="0"/>
              <a:t> </a:t>
            </a:r>
          </a:p>
          <a:p>
            <a:r>
              <a:rPr lang="en-US" dirty="0"/>
              <a:t/>
            </a:r>
            <a:br>
              <a:rPr lang="en-US" dirty="0"/>
            </a:br>
            <a:endParaRPr lang="en-US" dirty="0"/>
          </a:p>
        </p:txBody>
      </p:sp>
      <p:sp>
        <p:nvSpPr>
          <p:cNvPr id="5" name="Slide Number Placeholder 4"/>
          <p:cNvSpPr>
            <a:spLocks noGrp="1"/>
          </p:cNvSpPr>
          <p:nvPr>
            <p:ph type="sldNum" sz="quarter" idx="12"/>
          </p:nvPr>
        </p:nvSpPr>
        <p:spPr/>
        <p:txBody>
          <a:bodyPr/>
          <a:lstStyle/>
          <a:p>
            <a:fld id="{6113E31D-E2AB-40D1-8B51-AFA5AFEF393A}" type="slidenum">
              <a:rPr lang="en-US" smtClean="0"/>
              <a:t>25</a:t>
            </a:fld>
            <a:endParaRPr lang="en-US" dirty="0"/>
          </a:p>
        </p:txBody>
      </p:sp>
      <p:pic>
        <p:nvPicPr>
          <p:cNvPr id="6" name="Picture 5"/>
          <p:cNvPicPr>
            <a:picLocks noChangeAspect="1"/>
          </p:cNvPicPr>
          <p:nvPr/>
        </p:nvPicPr>
        <p:blipFill>
          <a:blip r:embed="rId3"/>
          <a:stretch>
            <a:fillRect/>
          </a:stretch>
        </p:blipFill>
        <p:spPr>
          <a:xfrm>
            <a:off x="3602182" y="1845734"/>
            <a:ext cx="7393132" cy="4040781"/>
          </a:xfrm>
          <a:prstGeom prst="rect">
            <a:avLst/>
          </a:prstGeom>
        </p:spPr>
      </p:pic>
    </p:spTree>
    <p:extLst>
      <p:ext uri="{BB962C8B-B14F-4D97-AF65-F5344CB8AC3E}">
        <p14:creationId xmlns:p14="http://schemas.microsoft.com/office/powerpoint/2010/main" val="28602609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97280" y="1845734"/>
            <a:ext cx="2033847" cy="4023360"/>
          </a:xfrm>
        </p:spPr>
        <p:txBody>
          <a:bodyPr/>
          <a:lstStyle/>
          <a:p>
            <a:r>
              <a:rPr lang="en-US" b="1" dirty="0" err="1" smtClean="0"/>
              <a:t>Thể</a:t>
            </a:r>
            <a:r>
              <a:rPr lang="en-US" b="1" dirty="0" smtClean="0"/>
              <a:t> </a:t>
            </a:r>
            <a:r>
              <a:rPr lang="en-US" b="1" dirty="0" err="1" smtClean="0"/>
              <a:t>hiện</a:t>
            </a:r>
            <a:r>
              <a:rPr lang="en-US" b="1" dirty="0" smtClean="0"/>
              <a:t> </a:t>
            </a:r>
            <a:r>
              <a:rPr lang="en-US" b="1" dirty="0" err="1" smtClean="0"/>
              <a:t>đặc</a:t>
            </a:r>
            <a:r>
              <a:rPr lang="en-US" b="1" dirty="0" smtClean="0"/>
              <a:t> </a:t>
            </a:r>
            <a:r>
              <a:rPr lang="en-US" b="1" dirty="0" err="1" smtClean="0"/>
              <a:t>tả</a:t>
            </a:r>
            <a:r>
              <a:rPr lang="en-US" b="1" dirty="0" smtClean="0"/>
              <a:t> </a:t>
            </a:r>
            <a:r>
              <a:rPr lang="en-US" b="1" dirty="0" err="1" smtClean="0"/>
              <a:t>yêu</a:t>
            </a:r>
            <a:r>
              <a:rPr lang="en-US" b="1" dirty="0" smtClean="0"/>
              <a:t> </a:t>
            </a:r>
            <a:r>
              <a:rPr lang="en-US" b="1" dirty="0" err="1" smtClean="0"/>
              <a:t>cầu</a:t>
            </a:r>
            <a:r>
              <a:rPr lang="en-US" b="1" dirty="0" smtClean="0"/>
              <a:t>:</a:t>
            </a:r>
          </a:p>
          <a:p>
            <a:r>
              <a:rPr lang="en-US" dirty="0" smtClean="0"/>
              <a:t> </a:t>
            </a:r>
          </a:p>
          <a:p>
            <a:r>
              <a:rPr lang="en-US" dirty="0"/>
              <a:t/>
            </a:r>
            <a:br>
              <a:rPr lang="en-US" dirty="0"/>
            </a:br>
            <a:endParaRPr lang="en-US" dirty="0"/>
          </a:p>
        </p:txBody>
      </p:sp>
      <p:sp>
        <p:nvSpPr>
          <p:cNvPr id="5" name="Slide Number Placeholder 4"/>
          <p:cNvSpPr>
            <a:spLocks noGrp="1"/>
          </p:cNvSpPr>
          <p:nvPr>
            <p:ph type="sldNum" sz="quarter" idx="12"/>
          </p:nvPr>
        </p:nvSpPr>
        <p:spPr/>
        <p:txBody>
          <a:bodyPr/>
          <a:lstStyle/>
          <a:p>
            <a:fld id="{6113E31D-E2AB-40D1-8B51-AFA5AFEF393A}" type="slidenum">
              <a:rPr lang="en-US" smtClean="0"/>
              <a:t>26</a:t>
            </a:fld>
            <a:endParaRPr lang="en-US" dirty="0"/>
          </a:p>
        </p:txBody>
      </p:sp>
      <p:pic>
        <p:nvPicPr>
          <p:cNvPr id="4" name="Picture 3"/>
          <p:cNvPicPr>
            <a:picLocks noChangeAspect="1"/>
          </p:cNvPicPr>
          <p:nvPr/>
        </p:nvPicPr>
        <p:blipFill>
          <a:blip r:embed="rId3"/>
          <a:stretch>
            <a:fillRect/>
          </a:stretch>
        </p:blipFill>
        <p:spPr>
          <a:xfrm>
            <a:off x="3574471" y="1845734"/>
            <a:ext cx="7259784" cy="4461304"/>
          </a:xfrm>
          <a:prstGeom prst="rect">
            <a:avLst/>
          </a:prstGeom>
        </p:spPr>
      </p:pic>
    </p:spTree>
    <p:extLst>
      <p:ext uri="{BB962C8B-B14F-4D97-AF65-F5344CB8AC3E}">
        <p14:creationId xmlns:p14="http://schemas.microsoft.com/office/powerpoint/2010/main" val="28476574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hình</a:t>
            </a:r>
            <a:r>
              <a:rPr lang="en-US" b="1" dirty="0" smtClean="0"/>
              <a:t> </a:t>
            </a:r>
            <a:r>
              <a:rPr lang="en-US" b="1" dirty="0" err="1" smtClean="0"/>
              <a:t>thức</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1097280" y="1845734"/>
            <a:ext cx="2033847" cy="4023360"/>
          </a:xfrm>
        </p:spPr>
        <p:txBody>
          <a:bodyPr/>
          <a:lstStyle/>
          <a:p>
            <a:r>
              <a:rPr lang="en-US" b="1" dirty="0" err="1" smtClean="0"/>
              <a:t>Thể</a:t>
            </a:r>
            <a:r>
              <a:rPr lang="en-US" b="1" dirty="0" smtClean="0"/>
              <a:t> </a:t>
            </a:r>
            <a:r>
              <a:rPr lang="en-US" b="1" dirty="0" err="1" smtClean="0"/>
              <a:t>hiện</a:t>
            </a:r>
            <a:r>
              <a:rPr lang="en-US" b="1" dirty="0" smtClean="0"/>
              <a:t> </a:t>
            </a:r>
            <a:r>
              <a:rPr lang="en-US" b="1" dirty="0" err="1" smtClean="0"/>
              <a:t>đặc</a:t>
            </a:r>
            <a:r>
              <a:rPr lang="en-US" b="1" dirty="0" smtClean="0"/>
              <a:t> </a:t>
            </a:r>
            <a:r>
              <a:rPr lang="en-US" b="1" dirty="0" err="1" smtClean="0"/>
              <a:t>tả</a:t>
            </a:r>
            <a:r>
              <a:rPr lang="en-US" b="1" dirty="0" smtClean="0"/>
              <a:t> </a:t>
            </a:r>
            <a:r>
              <a:rPr lang="en-US" b="1" dirty="0" err="1" smtClean="0"/>
              <a:t>yêu</a:t>
            </a:r>
            <a:r>
              <a:rPr lang="en-US" b="1" dirty="0" smtClean="0"/>
              <a:t> </a:t>
            </a:r>
            <a:r>
              <a:rPr lang="en-US" b="1" dirty="0" err="1" smtClean="0"/>
              <a:t>cầu</a:t>
            </a:r>
            <a:r>
              <a:rPr lang="en-US" b="1" dirty="0" smtClean="0"/>
              <a:t>:</a:t>
            </a:r>
          </a:p>
          <a:p>
            <a:r>
              <a:rPr lang="en-US" dirty="0" smtClean="0"/>
              <a:t> </a:t>
            </a:r>
          </a:p>
          <a:p>
            <a:r>
              <a:rPr lang="en-US" dirty="0"/>
              <a:t/>
            </a:r>
            <a:br>
              <a:rPr lang="en-US" dirty="0"/>
            </a:br>
            <a:endParaRPr lang="en-US" dirty="0"/>
          </a:p>
        </p:txBody>
      </p:sp>
      <p:sp>
        <p:nvSpPr>
          <p:cNvPr id="5" name="Slide Number Placeholder 4"/>
          <p:cNvSpPr>
            <a:spLocks noGrp="1"/>
          </p:cNvSpPr>
          <p:nvPr>
            <p:ph type="sldNum" sz="quarter" idx="12"/>
          </p:nvPr>
        </p:nvSpPr>
        <p:spPr/>
        <p:txBody>
          <a:bodyPr/>
          <a:lstStyle/>
          <a:p>
            <a:fld id="{6113E31D-E2AB-40D1-8B51-AFA5AFEF393A}" type="slidenum">
              <a:rPr lang="en-US" smtClean="0"/>
              <a:t>27</a:t>
            </a:fld>
            <a:endParaRPr lang="en-US" dirty="0"/>
          </a:p>
        </p:txBody>
      </p:sp>
      <p:pic>
        <p:nvPicPr>
          <p:cNvPr id="6" name="Picture 5"/>
          <p:cNvPicPr>
            <a:picLocks noChangeAspect="1"/>
          </p:cNvPicPr>
          <p:nvPr/>
        </p:nvPicPr>
        <p:blipFill>
          <a:blip r:embed="rId3"/>
          <a:stretch>
            <a:fillRect/>
          </a:stretch>
        </p:blipFill>
        <p:spPr>
          <a:xfrm>
            <a:off x="3334328" y="1845734"/>
            <a:ext cx="6860443" cy="4148666"/>
          </a:xfrm>
          <a:prstGeom prst="rect">
            <a:avLst/>
          </a:prstGeom>
        </p:spPr>
      </p:pic>
    </p:spTree>
    <p:extLst>
      <p:ext uri="{BB962C8B-B14F-4D97-AF65-F5344CB8AC3E}">
        <p14:creationId xmlns:p14="http://schemas.microsoft.com/office/powerpoint/2010/main" val="28056227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sử</a:t>
            </a:r>
            <a:r>
              <a:rPr lang="en-US" b="1" dirty="0" smtClean="0"/>
              <a:t> </a:t>
            </a:r>
            <a:r>
              <a:rPr lang="en-US" b="1" dirty="0" err="1" smtClean="0"/>
              <a:t>dụng</a:t>
            </a:r>
            <a:r>
              <a:rPr lang="en-US" b="1" dirty="0" smtClean="0"/>
              <a:t> </a:t>
            </a:r>
            <a:r>
              <a:rPr lang="en-US" b="1" dirty="0" err="1" smtClean="0"/>
              <a:t>bản</a:t>
            </a:r>
            <a:r>
              <a:rPr lang="en-US" b="1" dirty="0" smtClean="0"/>
              <a:t> </a:t>
            </a:r>
            <a:r>
              <a:rPr lang="en-US" b="1" dirty="0" err="1" smtClean="0"/>
              <a:t>mẫu</a:t>
            </a:r>
            <a:endParaRPr lang="en-US" dirty="0"/>
          </a:p>
        </p:txBody>
      </p:sp>
      <p:sp>
        <p:nvSpPr>
          <p:cNvPr id="3" name="Content Placeholder 2"/>
          <p:cNvSpPr>
            <a:spLocks noGrp="1"/>
          </p:cNvSpPr>
          <p:nvPr>
            <p:ph idx="1"/>
          </p:nvPr>
        </p:nvSpPr>
        <p:spPr/>
        <p:txBody>
          <a:bodyPr>
            <a:normAutofit/>
          </a:bodyPr>
          <a:lstStyle/>
          <a:p>
            <a:r>
              <a:rPr lang="en-US" dirty="0" err="1" smtClean="0"/>
              <a:t>Là</a:t>
            </a:r>
            <a:r>
              <a:rPr lang="en-US" dirty="0" smtClean="0"/>
              <a:t> </a:t>
            </a:r>
            <a:r>
              <a:rPr lang="en-US" dirty="0" err="1"/>
              <a:t>những</a:t>
            </a:r>
            <a:r>
              <a:rPr lang="en-US" dirty="0"/>
              <a:t> </a:t>
            </a:r>
            <a:r>
              <a:rPr lang="en-US" dirty="0" err="1"/>
              <a:t>phương</a:t>
            </a:r>
            <a:r>
              <a:rPr lang="en-US" dirty="0"/>
              <a:t> </a:t>
            </a:r>
            <a:r>
              <a:rPr lang="en-US" dirty="0" err="1"/>
              <a:t>pháp</a:t>
            </a:r>
            <a:r>
              <a:rPr lang="en-US" dirty="0"/>
              <a:t> </a:t>
            </a:r>
            <a:r>
              <a:rPr lang="en-US" dirty="0" err="1"/>
              <a:t>tạo</a:t>
            </a:r>
            <a:r>
              <a:rPr lang="en-US" dirty="0"/>
              <a:t> </a:t>
            </a:r>
            <a:r>
              <a:rPr lang="en-US" dirty="0" err="1"/>
              <a:t>ra</a:t>
            </a:r>
            <a:r>
              <a:rPr lang="en-US" dirty="0"/>
              <a:t> </a:t>
            </a:r>
            <a:r>
              <a:rPr lang="en-US" dirty="0" err="1"/>
              <a:t>phiên</a:t>
            </a:r>
            <a:r>
              <a:rPr lang="en-US" dirty="0"/>
              <a:t> </a:t>
            </a:r>
            <a:r>
              <a:rPr lang="en-US" dirty="0" err="1"/>
              <a:t>bản</a:t>
            </a:r>
            <a:r>
              <a:rPr lang="en-US" dirty="0"/>
              <a:t> </a:t>
            </a:r>
            <a:r>
              <a:rPr lang="en-US" dirty="0" err="1"/>
              <a:t>phần</a:t>
            </a:r>
            <a:r>
              <a:rPr lang="en-US" dirty="0"/>
              <a:t> </a:t>
            </a:r>
            <a:r>
              <a:rPr lang="en-US" dirty="0" err="1"/>
              <a:t>mềm</a:t>
            </a:r>
            <a:r>
              <a:rPr lang="en-US" dirty="0"/>
              <a:t> </a:t>
            </a:r>
            <a:r>
              <a:rPr lang="en-US" dirty="0" err="1"/>
              <a:t>với</a:t>
            </a:r>
            <a:r>
              <a:rPr lang="en-US" dirty="0"/>
              <a:t> </a:t>
            </a:r>
            <a:r>
              <a:rPr lang="en-US" dirty="0" err="1"/>
              <a:t>tính</a:t>
            </a:r>
            <a:r>
              <a:rPr lang="en-US" dirty="0"/>
              <a:t> </a:t>
            </a:r>
            <a:r>
              <a:rPr lang="en-US" dirty="0" err="1"/>
              <a:t>năng</a:t>
            </a:r>
            <a:r>
              <a:rPr lang="en-US" dirty="0"/>
              <a:t> </a:t>
            </a:r>
            <a:r>
              <a:rPr lang="en-US" dirty="0" err="1"/>
              <a:t>cơ</a:t>
            </a:r>
            <a:r>
              <a:rPr lang="en-US" dirty="0"/>
              <a:t> </a:t>
            </a:r>
            <a:r>
              <a:rPr lang="en-US" dirty="0" err="1"/>
              <a:t>bản</a:t>
            </a:r>
            <a:r>
              <a:rPr lang="en-US" dirty="0"/>
              <a:t> </a:t>
            </a:r>
            <a:r>
              <a:rPr lang="en-US" dirty="0" err="1"/>
              <a:t>nhất</a:t>
            </a:r>
            <a:r>
              <a:rPr lang="en-US" dirty="0"/>
              <a:t> </a:t>
            </a:r>
            <a:r>
              <a:rPr lang="en-US" dirty="0" err="1"/>
              <a:t>và</a:t>
            </a:r>
            <a:r>
              <a:rPr lang="en-US" dirty="0"/>
              <a:t> </a:t>
            </a:r>
            <a:r>
              <a:rPr lang="en-US" dirty="0" err="1"/>
              <a:t>chưa</a:t>
            </a:r>
            <a:r>
              <a:rPr lang="en-US" dirty="0"/>
              <a:t> </a:t>
            </a:r>
            <a:r>
              <a:rPr lang="en-US" dirty="0" err="1"/>
              <a:t>hoàn</a:t>
            </a:r>
            <a:r>
              <a:rPr lang="en-US" dirty="0"/>
              <a:t> </a:t>
            </a:r>
            <a:r>
              <a:rPr lang="en-US" dirty="0" err="1"/>
              <a:t>thiện</a:t>
            </a:r>
            <a:r>
              <a:rPr lang="en-US" dirty="0"/>
              <a:t>, </a:t>
            </a:r>
            <a:r>
              <a:rPr lang="en-US" dirty="0" err="1"/>
              <a:t>được</a:t>
            </a:r>
            <a:r>
              <a:rPr lang="en-US" dirty="0"/>
              <a:t> </a:t>
            </a:r>
            <a:r>
              <a:rPr lang="en-US" dirty="0" err="1"/>
              <a:t>sử</a:t>
            </a:r>
            <a:r>
              <a:rPr lang="en-US" dirty="0"/>
              <a:t> </a:t>
            </a:r>
            <a:r>
              <a:rPr lang="en-US" dirty="0" err="1"/>
              <a:t>dụng</a:t>
            </a:r>
            <a:r>
              <a:rPr lang="en-US" dirty="0"/>
              <a:t> </a:t>
            </a:r>
            <a:r>
              <a:rPr lang="en-US" dirty="0" err="1"/>
              <a:t>với</a:t>
            </a:r>
            <a:r>
              <a:rPr lang="en-US" dirty="0"/>
              <a:t> </a:t>
            </a:r>
            <a:r>
              <a:rPr lang="en-US" dirty="0" err="1"/>
              <a:t>mục</a:t>
            </a:r>
            <a:r>
              <a:rPr lang="en-US" dirty="0"/>
              <a:t> </a:t>
            </a:r>
            <a:r>
              <a:rPr lang="en-US" dirty="0" err="1"/>
              <a:t>đích</a:t>
            </a:r>
            <a:r>
              <a:rPr lang="en-US" dirty="0"/>
              <a:t> </a:t>
            </a:r>
            <a:r>
              <a:rPr lang="en-US" dirty="0" err="1"/>
              <a:t>thử</a:t>
            </a:r>
            <a:r>
              <a:rPr lang="en-US" dirty="0"/>
              <a:t> </a:t>
            </a:r>
            <a:r>
              <a:rPr lang="en-US" dirty="0" err="1"/>
              <a:t>nghiệm</a:t>
            </a:r>
            <a:r>
              <a:rPr lang="en-US" dirty="0"/>
              <a:t> </a:t>
            </a:r>
            <a:r>
              <a:rPr lang="en-US" dirty="0" err="1"/>
              <a:t>những</a:t>
            </a:r>
            <a:r>
              <a:rPr lang="en-US" dirty="0"/>
              <a:t> </a:t>
            </a:r>
            <a:r>
              <a:rPr lang="en-US" dirty="0" err="1"/>
              <a:t>tính</a:t>
            </a:r>
            <a:r>
              <a:rPr lang="en-US" dirty="0"/>
              <a:t> </a:t>
            </a:r>
            <a:r>
              <a:rPr lang="en-US" dirty="0" err="1"/>
              <a:t>năng</a:t>
            </a:r>
            <a:r>
              <a:rPr lang="en-US" dirty="0"/>
              <a:t> </a:t>
            </a:r>
            <a:r>
              <a:rPr lang="en-US" dirty="0" err="1"/>
              <a:t>mới</a:t>
            </a:r>
            <a:r>
              <a:rPr lang="en-US" dirty="0"/>
              <a:t>,  </a:t>
            </a:r>
            <a:r>
              <a:rPr lang="en-US" dirty="0" err="1"/>
              <a:t>xem</a:t>
            </a:r>
            <a:r>
              <a:rPr lang="en-US" dirty="0"/>
              <a:t> </a:t>
            </a:r>
            <a:r>
              <a:rPr lang="en-US" dirty="0" err="1"/>
              <a:t>phản</a:t>
            </a:r>
            <a:r>
              <a:rPr lang="en-US" dirty="0"/>
              <a:t> </a:t>
            </a:r>
            <a:r>
              <a:rPr lang="en-US" dirty="0" err="1"/>
              <a:t>hồi</a:t>
            </a:r>
            <a:r>
              <a:rPr lang="en-US" dirty="0"/>
              <a:t> </a:t>
            </a:r>
            <a:r>
              <a:rPr lang="en-US" dirty="0" err="1"/>
              <a:t>về</a:t>
            </a:r>
            <a:r>
              <a:rPr lang="en-US" dirty="0"/>
              <a:t> </a:t>
            </a:r>
            <a:r>
              <a:rPr lang="en-US" dirty="0" err="1"/>
              <a:t>yêu</a:t>
            </a:r>
            <a:r>
              <a:rPr lang="en-US" dirty="0"/>
              <a:t> </a:t>
            </a:r>
            <a:r>
              <a:rPr lang="en-US" dirty="0" err="1"/>
              <a:t>cầu</a:t>
            </a:r>
            <a:r>
              <a:rPr lang="en-US" dirty="0"/>
              <a:t> </a:t>
            </a:r>
            <a:r>
              <a:rPr lang="en-US" dirty="0" err="1"/>
              <a:t>phần</a:t>
            </a:r>
            <a:r>
              <a:rPr lang="en-US" dirty="0"/>
              <a:t> </a:t>
            </a:r>
            <a:r>
              <a:rPr lang="en-US" dirty="0" err="1"/>
              <a:t>mềm</a:t>
            </a:r>
            <a:r>
              <a:rPr lang="en-US" dirty="0"/>
              <a:t> </a:t>
            </a:r>
            <a:r>
              <a:rPr lang="en-US" dirty="0" err="1"/>
              <a:t>hoặc</a:t>
            </a:r>
            <a:r>
              <a:rPr lang="en-US" dirty="0"/>
              <a:t> </a:t>
            </a:r>
            <a:r>
              <a:rPr lang="en-US" dirty="0" err="1"/>
              <a:t>giao</a:t>
            </a:r>
            <a:r>
              <a:rPr lang="en-US" dirty="0"/>
              <a:t> </a:t>
            </a:r>
            <a:r>
              <a:rPr lang="en-US" dirty="0" err="1"/>
              <a:t>diện</a:t>
            </a:r>
            <a:r>
              <a:rPr lang="en-US" dirty="0"/>
              <a:t> </a:t>
            </a:r>
            <a:r>
              <a:rPr lang="en-US" dirty="0" err="1"/>
              <a:t>người</a:t>
            </a:r>
            <a:r>
              <a:rPr lang="en-US" dirty="0"/>
              <a:t> </a:t>
            </a:r>
            <a:r>
              <a:rPr lang="en-US" dirty="0" err="1"/>
              <a:t>dùng</a:t>
            </a:r>
            <a:r>
              <a:rPr lang="en-US" dirty="0"/>
              <a:t> </a:t>
            </a:r>
            <a:r>
              <a:rPr lang="en-US" dirty="0" err="1"/>
              <a:t>từ</a:t>
            </a:r>
            <a:r>
              <a:rPr lang="en-US" dirty="0"/>
              <a:t> </a:t>
            </a:r>
            <a:r>
              <a:rPr lang="en-US" dirty="0" err="1"/>
              <a:t>người</a:t>
            </a:r>
            <a:r>
              <a:rPr lang="en-US" dirty="0"/>
              <a:t> </a:t>
            </a:r>
            <a:r>
              <a:rPr lang="en-US" dirty="0" err="1"/>
              <a:t>sử</a:t>
            </a:r>
            <a:r>
              <a:rPr lang="en-US" dirty="0"/>
              <a:t> </a:t>
            </a:r>
            <a:r>
              <a:rPr lang="en-US" dirty="0" err="1"/>
              <a:t>dụng</a:t>
            </a:r>
            <a:r>
              <a:rPr lang="en-US" dirty="0"/>
              <a:t>. </a:t>
            </a:r>
            <a:r>
              <a:rPr lang="en-US" dirty="0" err="1"/>
              <a:t>Ngoài</a:t>
            </a:r>
            <a:r>
              <a:rPr lang="en-US" dirty="0"/>
              <a:t> </a:t>
            </a:r>
            <a:r>
              <a:rPr lang="en-US" dirty="0" err="1"/>
              <a:t>ra</a:t>
            </a:r>
            <a:r>
              <a:rPr lang="en-US" dirty="0"/>
              <a:t>, </a:t>
            </a:r>
            <a:r>
              <a:rPr lang="en-US" dirty="0" err="1"/>
              <a:t>phương</a:t>
            </a:r>
            <a:r>
              <a:rPr lang="en-US" dirty="0"/>
              <a:t> </a:t>
            </a:r>
            <a:r>
              <a:rPr lang="en-US" dirty="0" err="1"/>
              <a:t>pháp</a:t>
            </a:r>
            <a:r>
              <a:rPr lang="en-US" dirty="0"/>
              <a:t> </a:t>
            </a:r>
            <a:r>
              <a:rPr lang="en-US" dirty="0" err="1"/>
              <a:t>này</a:t>
            </a:r>
            <a:r>
              <a:rPr lang="en-US" dirty="0"/>
              <a:t> </a:t>
            </a:r>
            <a:r>
              <a:rPr lang="en-US" dirty="0" err="1"/>
              <a:t>còn</a:t>
            </a:r>
            <a:r>
              <a:rPr lang="en-US" dirty="0"/>
              <a:t> </a:t>
            </a:r>
            <a:r>
              <a:rPr lang="en-US" dirty="0" err="1"/>
              <a:t>dùng</a:t>
            </a:r>
            <a:r>
              <a:rPr lang="en-US" dirty="0"/>
              <a:t> </a:t>
            </a:r>
            <a:r>
              <a:rPr lang="en-US" dirty="0" err="1"/>
              <a:t>để</a:t>
            </a:r>
            <a:r>
              <a:rPr lang="en-US" dirty="0"/>
              <a:t> </a:t>
            </a:r>
            <a:r>
              <a:rPr lang="en-US" dirty="0" err="1"/>
              <a:t>tìm</a:t>
            </a:r>
            <a:r>
              <a:rPr lang="en-US" dirty="0"/>
              <a:t> </a:t>
            </a:r>
            <a:r>
              <a:rPr lang="en-US" dirty="0" err="1"/>
              <a:t>hiểu</a:t>
            </a:r>
            <a:r>
              <a:rPr lang="en-US" dirty="0"/>
              <a:t> </a:t>
            </a:r>
            <a:r>
              <a:rPr lang="en-US" dirty="0" err="1"/>
              <a:t>về</a:t>
            </a:r>
            <a:r>
              <a:rPr lang="en-US" dirty="0"/>
              <a:t> </a:t>
            </a:r>
            <a:r>
              <a:rPr lang="en-US" dirty="0" err="1"/>
              <a:t>yêu</a:t>
            </a:r>
            <a:r>
              <a:rPr lang="en-US" dirty="0"/>
              <a:t> </a:t>
            </a:r>
            <a:r>
              <a:rPr lang="en-US" dirty="0" err="1"/>
              <a:t>cầu</a:t>
            </a:r>
            <a:r>
              <a:rPr lang="en-US" dirty="0"/>
              <a:t>, </a:t>
            </a:r>
            <a:r>
              <a:rPr lang="en-US" dirty="0" err="1"/>
              <a:t>thiết</a:t>
            </a:r>
            <a:r>
              <a:rPr lang="en-US" dirty="0"/>
              <a:t> </a:t>
            </a:r>
            <a:r>
              <a:rPr lang="en-US" dirty="0" err="1"/>
              <a:t>kế</a:t>
            </a:r>
            <a:r>
              <a:rPr lang="en-US" dirty="0"/>
              <a:t>, </a:t>
            </a:r>
            <a:r>
              <a:rPr lang="en-US" dirty="0" err="1"/>
              <a:t>các</a:t>
            </a:r>
            <a:r>
              <a:rPr lang="en-US" dirty="0"/>
              <a:t> </a:t>
            </a:r>
            <a:r>
              <a:rPr lang="en-US" dirty="0" err="1"/>
              <a:t>cách</a:t>
            </a:r>
            <a:r>
              <a:rPr lang="en-US" dirty="0"/>
              <a:t> </a:t>
            </a:r>
            <a:r>
              <a:rPr lang="en-US" dirty="0" err="1"/>
              <a:t>cài</a:t>
            </a:r>
            <a:r>
              <a:rPr lang="en-US" dirty="0"/>
              <a:t> </a:t>
            </a:r>
            <a:r>
              <a:rPr lang="en-US" dirty="0" err="1"/>
              <a:t>đặt</a:t>
            </a:r>
            <a:r>
              <a:rPr lang="en-US" dirty="0"/>
              <a:t> </a:t>
            </a:r>
            <a:r>
              <a:rPr lang="en-US" dirty="0" err="1"/>
              <a:t>phần</a:t>
            </a:r>
            <a:r>
              <a:rPr lang="en-US" dirty="0"/>
              <a:t> </a:t>
            </a:r>
            <a:r>
              <a:rPr lang="en-US" dirty="0" err="1"/>
              <a:t>mềm</a:t>
            </a:r>
            <a:r>
              <a:rPr lang="en-US" dirty="0"/>
              <a:t> </a:t>
            </a:r>
            <a:r>
              <a:rPr lang="en-US" dirty="0" err="1"/>
              <a:t>và</a:t>
            </a:r>
            <a:r>
              <a:rPr lang="en-US" dirty="0"/>
              <a:t> </a:t>
            </a:r>
            <a:r>
              <a:rPr lang="en-US" dirty="0" err="1"/>
              <a:t>để</a:t>
            </a:r>
            <a:r>
              <a:rPr lang="en-US" dirty="0"/>
              <a:t> </a:t>
            </a:r>
            <a:r>
              <a:rPr lang="en-US" dirty="0" err="1"/>
              <a:t>tìm</a:t>
            </a:r>
            <a:r>
              <a:rPr lang="en-US" dirty="0"/>
              <a:t> </a:t>
            </a:r>
            <a:r>
              <a:rPr lang="en-US" dirty="0" err="1"/>
              <a:t>hiểu</a:t>
            </a:r>
            <a:r>
              <a:rPr lang="en-US" dirty="0"/>
              <a:t> </a:t>
            </a:r>
            <a:r>
              <a:rPr lang="en-US" dirty="0" err="1"/>
              <a:t>những</a:t>
            </a:r>
            <a:r>
              <a:rPr lang="en-US" dirty="0"/>
              <a:t> </a:t>
            </a:r>
            <a:r>
              <a:rPr lang="en-US" dirty="0" err="1"/>
              <a:t>góc</a:t>
            </a:r>
            <a:r>
              <a:rPr lang="en-US" dirty="0"/>
              <a:t> </a:t>
            </a:r>
            <a:r>
              <a:rPr lang="en-US" dirty="0" err="1"/>
              <a:t>nhìn</a:t>
            </a:r>
            <a:r>
              <a:rPr lang="en-US" dirty="0"/>
              <a:t> </a:t>
            </a:r>
            <a:r>
              <a:rPr lang="en-US" dirty="0" err="1"/>
              <a:t>hữu</a:t>
            </a:r>
            <a:r>
              <a:rPr lang="en-US" dirty="0"/>
              <a:t> </a:t>
            </a:r>
            <a:r>
              <a:rPr lang="en-US" dirty="0" err="1"/>
              <a:t>ích</a:t>
            </a:r>
            <a:r>
              <a:rPr lang="en-US" dirty="0"/>
              <a:t> </a:t>
            </a:r>
            <a:r>
              <a:rPr lang="en-US" dirty="0" err="1"/>
              <a:t>khác</a:t>
            </a:r>
            <a:r>
              <a:rPr lang="en-US" dirty="0"/>
              <a:t> </a:t>
            </a:r>
            <a:r>
              <a:rPr lang="en-US" dirty="0" err="1"/>
              <a:t>trong</a:t>
            </a:r>
            <a:r>
              <a:rPr lang="en-US" dirty="0"/>
              <a:t> </a:t>
            </a:r>
            <a:r>
              <a:rPr lang="en-US" dirty="0" err="1"/>
              <a:t>phần</a:t>
            </a:r>
            <a:r>
              <a:rPr lang="en-US" dirty="0"/>
              <a:t> </a:t>
            </a:r>
            <a:r>
              <a:rPr lang="en-US" dirty="0" err="1" smtClean="0"/>
              <a:t>mềm</a:t>
            </a:r>
            <a:r>
              <a:rPr lang="en-US" dirty="0" smtClean="0"/>
              <a:t>.</a:t>
            </a:r>
          </a:p>
          <a:p>
            <a:r>
              <a:rPr lang="en-US" dirty="0" err="1" smtClean="0"/>
              <a:t>Xem</a:t>
            </a:r>
            <a:r>
              <a:rPr lang="en-US" dirty="0" smtClean="0"/>
              <a:t> </a:t>
            </a:r>
            <a:r>
              <a:rPr lang="en-US" dirty="0" err="1" smtClean="0"/>
              <a:t>xét</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bản</a:t>
            </a:r>
            <a:r>
              <a:rPr lang="en-US" dirty="0" smtClean="0"/>
              <a:t> </a:t>
            </a:r>
            <a:r>
              <a:rPr lang="en-US" dirty="0" err="1" smtClean="0"/>
              <a:t>mẫu</a:t>
            </a:r>
            <a:r>
              <a:rPr lang="en-US" dirty="0" smtClean="0"/>
              <a:t> </a:t>
            </a:r>
            <a:r>
              <a:rPr lang="en-US" dirty="0" err="1" smtClean="0"/>
              <a:t>theo</a:t>
            </a:r>
            <a:r>
              <a:rPr lang="en-US" dirty="0" smtClean="0"/>
              <a:t> 3 </a:t>
            </a:r>
            <a:r>
              <a:rPr lang="en-US" dirty="0" err="1" smtClean="0"/>
              <a:t>khía</a:t>
            </a:r>
            <a:r>
              <a:rPr lang="en-US" dirty="0" smtClean="0"/>
              <a:t> </a:t>
            </a:r>
            <a:r>
              <a:rPr lang="en-US" dirty="0" err="1" smtClean="0"/>
              <a:t>cạnh</a:t>
            </a:r>
            <a:r>
              <a:rPr lang="en-US" dirty="0" smtClean="0"/>
              <a:t>:</a:t>
            </a:r>
          </a:p>
          <a:p>
            <a:pPr marL="617220" lvl="1" indent="-342900">
              <a:buFont typeface="+mj-lt"/>
              <a:buAutoNum type="arabicPeriod"/>
            </a:pPr>
            <a:r>
              <a:rPr lang="en-US" dirty="0" err="1" smtClean="0"/>
              <a:t>Cách</a:t>
            </a:r>
            <a:r>
              <a:rPr lang="en-US" dirty="0" smtClean="0"/>
              <a:t> </a:t>
            </a:r>
            <a:r>
              <a:rPr lang="en-US" dirty="0" err="1" smtClean="0"/>
              <a:t>xây</a:t>
            </a:r>
            <a:r>
              <a:rPr lang="en-US" dirty="0" smtClean="0"/>
              <a:t> </a:t>
            </a:r>
            <a:r>
              <a:rPr lang="en-US" dirty="0" err="1" smtClean="0"/>
              <a:t>dựng</a:t>
            </a:r>
            <a:r>
              <a:rPr lang="en-US" dirty="0" smtClean="0"/>
              <a:t> </a:t>
            </a:r>
            <a:r>
              <a:rPr lang="en-US" dirty="0" err="1" smtClean="0"/>
              <a:t>bản</a:t>
            </a:r>
            <a:r>
              <a:rPr lang="en-US" dirty="0" smtClean="0"/>
              <a:t> </a:t>
            </a:r>
            <a:r>
              <a:rPr lang="en-US" dirty="0" err="1" smtClean="0"/>
              <a:t>mẫu</a:t>
            </a:r>
            <a:endParaRPr lang="en-US" dirty="0" smtClean="0"/>
          </a:p>
          <a:p>
            <a:pPr marL="457200" lvl="2" indent="0">
              <a:buNone/>
            </a:pPr>
            <a:r>
              <a:rPr lang="en-US" sz="1800" b="1" i="1" dirty="0" err="1" smtClean="0"/>
              <a:t>Ví</a:t>
            </a:r>
            <a:r>
              <a:rPr lang="en-US" sz="1800" b="1" i="1" dirty="0" smtClean="0"/>
              <a:t> </a:t>
            </a:r>
            <a:r>
              <a:rPr lang="en-US" sz="1800" b="1" i="1" dirty="0" err="1" smtClean="0"/>
              <a:t>dụ</a:t>
            </a:r>
            <a:r>
              <a:rPr lang="en-US" sz="1800" dirty="0" smtClean="0"/>
              <a:t>: </a:t>
            </a:r>
            <a:r>
              <a:rPr lang="en-US" sz="1800" dirty="0"/>
              <a:t>throwaway </a:t>
            </a:r>
            <a:r>
              <a:rPr lang="en-US" sz="1800" dirty="0" smtClean="0"/>
              <a:t>code, paper products</a:t>
            </a:r>
            <a:r>
              <a:rPr lang="en-US" sz="1800" dirty="0"/>
              <a:t> </a:t>
            </a:r>
            <a:r>
              <a:rPr lang="en-US" sz="1800" dirty="0" smtClean="0"/>
              <a:t>...</a:t>
            </a:r>
          </a:p>
          <a:p>
            <a:pPr marL="617220" lvl="1" indent="-342900">
              <a:buFont typeface="+mj-lt"/>
              <a:buAutoNum type="arabicPeriod"/>
            </a:pPr>
            <a:r>
              <a:rPr lang="en-US" dirty="0" err="1" smtClean="0"/>
              <a:t>Mục</a:t>
            </a:r>
            <a:r>
              <a:rPr lang="en-US" dirty="0" smtClean="0"/>
              <a:t> </a:t>
            </a:r>
            <a:r>
              <a:rPr lang="en-US" dirty="0" err="1" smtClean="0"/>
              <a:t>tiêu</a:t>
            </a:r>
            <a:r>
              <a:rPr lang="en-US" dirty="0" smtClean="0"/>
              <a:t> </a:t>
            </a:r>
            <a:r>
              <a:rPr lang="en-US" dirty="0" err="1" smtClean="0"/>
              <a:t>xây</a:t>
            </a:r>
            <a:r>
              <a:rPr lang="en-US" dirty="0" smtClean="0"/>
              <a:t> </a:t>
            </a:r>
            <a:r>
              <a:rPr lang="en-US" dirty="0" err="1" smtClean="0"/>
              <a:t>dựng</a:t>
            </a:r>
            <a:r>
              <a:rPr lang="en-US" dirty="0" smtClean="0"/>
              <a:t> </a:t>
            </a:r>
            <a:r>
              <a:rPr lang="en-US" dirty="0" err="1" smtClean="0"/>
              <a:t>bản</a:t>
            </a:r>
            <a:r>
              <a:rPr lang="en-US" dirty="0" smtClean="0"/>
              <a:t> </a:t>
            </a:r>
            <a:r>
              <a:rPr lang="en-US" dirty="0" err="1" smtClean="0"/>
              <a:t>mẫu</a:t>
            </a:r>
            <a:endParaRPr lang="en-US" dirty="0"/>
          </a:p>
          <a:p>
            <a:pPr marL="457200" lvl="2" indent="0">
              <a:buNone/>
            </a:pPr>
            <a:r>
              <a:rPr lang="en-US" sz="1800" b="1" i="1" dirty="0" err="1" smtClean="0"/>
              <a:t>Ví</a:t>
            </a:r>
            <a:r>
              <a:rPr lang="en-US" sz="1800" b="1" i="1" dirty="0" smtClean="0"/>
              <a:t> </a:t>
            </a:r>
            <a:r>
              <a:rPr lang="en-US" sz="1800" b="1" i="1" dirty="0" err="1" smtClean="0"/>
              <a:t>dụ</a:t>
            </a:r>
            <a:r>
              <a:rPr lang="en-US" sz="1800" b="1" dirty="0" smtClean="0"/>
              <a:t>:</a:t>
            </a:r>
            <a:r>
              <a:rPr lang="en-US" sz="1800" dirty="0" smtClean="0"/>
              <a:t> </a:t>
            </a:r>
            <a:r>
              <a:rPr lang="en-US" sz="1800" dirty="0" err="1" smtClean="0"/>
              <a:t>Yêu</a:t>
            </a:r>
            <a:r>
              <a:rPr lang="en-US" sz="1800" dirty="0" smtClean="0"/>
              <a:t> </a:t>
            </a:r>
            <a:r>
              <a:rPr lang="en-US" sz="1800" dirty="0" err="1" smtClean="0"/>
              <a:t>cầu</a:t>
            </a:r>
            <a:r>
              <a:rPr lang="en-US" sz="1800" dirty="0" smtClean="0"/>
              <a:t> </a:t>
            </a:r>
            <a:r>
              <a:rPr lang="en-US" sz="1800" dirty="0" err="1" smtClean="0"/>
              <a:t>người</a:t>
            </a:r>
            <a:r>
              <a:rPr lang="en-US" sz="1800" dirty="0" smtClean="0"/>
              <a:t> </a:t>
            </a:r>
            <a:r>
              <a:rPr lang="en-US" sz="1800" dirty="0" err="1" smtClean="0"/>
              <a:t>dùng</a:t>
            </a:r>
            <a:r>
              <a:rPr lang="en-US" sz="1800" dirty="0" smtClean="0"/>
              <a:t>, </a:t>
            </a:r>
            <a:r>
              <a:rPr lang="en-US" sz="1800" dirty="0" err="1" smtClean="0"/>
              <a:t>các</a:t>
            </a:r>
            <a:r>
              <a:rPr lang="en-US" sz="1800" dirty="0" smtClean="0"/>
              <a:t> </a:t>
            </a:r>
            <a:r>
              <a:rPr lang="en-US" sz="1800" dirty="0" err="1" smtClean="0"/>
              <a:t>thành</a:t>
            </a:r>
            <a:r>
              <a:rPr lang="en-US" sz="1800" dirty="0" smtClean="0"/>
              <a:t> </a:t>
            </a:r>
            <a:r>
              <a:rPr lang="en-US" sz="1800" dirty="0" err="1" smtClean="0"/>
              <a:t>phần</a:t>
            </a:r>
            <a:r>
              <a:rPr lang="en-US" sz="1800" dirty="0" smtClean="0"/>
              <a:t> </a:t>
            </a:r>
            <a:r>
              <a:rPr lang="en-US" sz="1800" dirty="0" err="1" smtClean="0"/>
              <a:t>thiết</a:t>
            </a:r>
            <a:r>
              <a:rPr lang="en-US" sz="1800" dirty="0" smtClean="0"/>
              <a:t> </a:t>
            </a:r>
            <a:r>
              <a:rPr lang="en-US" sz="1800" dirty="0" err="1" smtClean="0"/>
              <a:t>kế</a:t>
            </a:r>
            <a:r>
              <a:rPr lang="en-US" sz="1800" dirty="0" smtClean="0"/>
              <a:t>, </a:t>
            </a:r>
            <a:r>
              <a:rPr lang="en-US" sz="1800" dirty="0" err="1" smtClean="0"/>
              <a:t>kiến</a:t>
            </a:r>
            <a:r>
              <a:rPr lang="en-US" sz="1800" dirty="0" smtClean="0"/>
              <a:t> </a:t>
            </a:r>
            <a:r>
              <a:rPr lang="en-US" sz="1800" dirty="0" err="1" smtClean="0"/>
              <a:t>trúc</a:t>
            </a:r>
            <a:r>
              <a:rPr lang="en-US" sz="1800" dirty="0" smtClean="0"/>
              <a:t>, </a:t>
            </a:r>
            <a:r>
              <a:rPr lang="en-US" sz="1800" dirty="0" err="1" smtClean="0"/>
              <a:t>giao</a:t>
            </a:r>
            <a:r>
              <a:rPr lang="en-US" sz="1800" dirty="0" smtClean="0"/>
              <a:t> </a:t>
            </a:r>
            <a:r>
              <a:rPr lang="en-US" sz="1800" dirty="0" err="1" smtClean="0"/>
              <a:t>diện</a:t>
            </a:r>
            <a:r>
              <a:rPr lang="en-US" sz="1800" dirty="0" smtClean="0"/>
              <a:t> </a:t>
            </a:r>
            <a:r>
              <a:rPr lang="en-US" sz="1800" dirty="0" err="1" smtClean="0"/>
              <a:t>tương</a:t>
            </a:r>
            <a:r>
              <a:rPr lang="en-US" sz="1800" dirty="0" smtClean="0"/>
              <a:t> </a:t>
            </a:r>
            <a:r>
              <a:rPr lang="en-US" sz="1800" dirty="0" err="1" smtClean="0"/>
              <a:t>tác</a:t>
            </a:r>
            <a:r>
              <a:rPr lang="en-US" sz="1800" dirty="0" smtClean="0"/>
              <a:t> </a:t>
            </a:r>
            <a:r>
              <a:rPr lang="en-US" sz="1800" dirty="0" err="1" smtClean="0"/>
              <a:t>người</a:t>
            </a:r>
            <a:r>
              <a:rPr lang="en-US" sz="1800" dirty="0" smtClean="0"/>
              <a:t> – </a:t>
            </a:r>
            <a:r>
              <a:rPr lang="en-US" sz="1800" dirty="0" err="1" smtClean="0"/>
              <a:t>máy</a:t>
            </a:r>
            <a:r>
              <a:rPr lang="en-US" sz="1800" dirty="0" smtClean="0"/>
              <a:t>, …</a:t>
            </a:r>
          </a:p>
          <a:p>
            <a:pPr marL="617220" lvl="1" indent="-342900">
              <a:buFont typeface="+mj-lt"/>
              <a:buAutoNum type="arabicPeriod"/>
            </a:pPr>
            <a:r>
              <a:rPr lang="en-US" dirty="0" err="1" smtClean="0"/>
              <a:t>Kỹ</a:t>
            </a:r>
            <a:r>
              <a:rPr lang="en-US" dirty="0" smtClean="0"/>
              <a:t> </a:t>
            </a:r>
            <a:r>
              <a:rPr lang="en-US" dirty="0" err="1" smtClean="0"/>
              <a:t>thuật</a:t>
            </a:r>
            <a:r>
              <a:rPr lang="en-US" dirty="0" smtClean="0"/>
              <a:t> </a:t>
            </a:r>
            <a:r>
              <a:rPr lang="en-US" dirty="0" err="1" smtClean="0"/>
              <a:t>đánh</a:t>
            </a:r>
            <a:r>
              <a:rPr lang="en-US" dirty="0" smtClean="0"/>
              <a:t> </a:t>
            </a:r>
            <a:r>
              <a:rPr lang="en-US" dirty="0" err="1" smtClean="0"/>
              <a:t>giá</a:t>
            </a:r>
            <a:r>
              <a:rPr lang="en-US" dirty="0" smtClean="0"/>
              <a:t> </a:t>
            </a:r>
            <a:r>
              <a:rPr lang="en-US" dirty="0" err="1" smtClean="0"/>
              <a:t>bản</a:t>
            </a:r>
            <a:r>
              <a:rPr lang="en-US" dirty="0" smtClean="0"/>
              <a:t> </a:t>
            </a:r>
            <a:r>
              <a:rPr lang="en-US" dirty="0" err="1" smtClean="0"/>
              <a:t>mẫu</a:t>
            </a:r>
            <a:r>
              <a:rPr lang="en-US" dirty="0"/>
              <a:t/>
            </a:r>
            <a:br>
              <a:rPr lang="en-US" dirty="0"/>
            </a:b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28</a:t>
            </a:fld>
            <a:endParaRPr lang="en-US" dirty="0"/>
          </a:p>
        </p:txBody>
      </p:sp>
    </p:spTree>
    <p:extLst>
      <p:ext uri="{BB962C8B-B14F-4D97-AF65-F5344CB8AC3E}">
        <p14:creationId xmlns:p14="http://schemas.microsoft.com/office/powerpoint/2010/main" val="27185279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t>
            </a:r>
            <a:r>
              <a:rPr lang="en-US" b="1" dirty="0" err="1" smtClean="0"/>
              <a:t>sử</a:t>
            </a:r>
            <a:r>
              <a:rPr lang="en-US" b="1" dirty="0" smtClean="0"/>
              <a:t> </a:t>
            </a:r>
            <a:r>
              <a:rPr lang="en-US" b="1" dirty="0" err="1" smtClean="0"/>
              <a:t>dụng</a:t>
            </a:r>
            <a:r>
              <a:rPr lang="en-US" b="1" dirty="0" smtClean="0"/>
              <a:t> </a:t>
            </a:r>
            <a:r>
              <a:rPr lang="en-US" b="1" dirty="0" err="1" smtClean="0"/>
              <a:t>bản</a:t>
            </a:r>
            <a:r>
              <a:rPr lang="en-US" b="1" dirty="0" smtClean="0"/>
              <a:t> </a:t>
            </a:r>
            <a:r>
              <a:rPr lang="en-US" b="1" dirty="0" err="1" smtClean="0"/>
              <a:t>mẫu</a:t>
            </a:r>
            <a:r>
              <a:rPr lang="en-US" b="1" dirty="0" smtClean="0"/>
              <a:t> (</a:t>
            </a:r>
            <a:r>
              <a:rPr lang="en-US" b="1" dirty="0" err="1" smtClean="0"/>
              <a:t>tiếp</a:t>
            </a:r>
            <a:r>
              <a:rPr lang="en-US" b="1" dirty="0" smtClean="0"/>
              <a:t>)</a:t>
            </a:r>
            <a:endParaRPr lang="en-US" dirty="0"/>
          </a:p>
        </p:txBody>
      </p:sp>
      <p:sp>
        <p:nvSpPr>
          <p:cNvPr id="3" name="Content Placeholder 2"/>
          <p:cNvSpPr>
            <a:spLocks noGrp="1"/>
          </p:cNvSpPr>
          <p:nvPr>
            <p:ph idx="1"/>
          </p:nvPr>
        </p:nvSpPr>
        <p:spPr>
          <a:xfrm>
            <a:off x="2709263" y="4552208"/>
            <a:ext cx="7047479" cy="1545997"/>
          </a:xfrm>
        </p:spPr>
        <p:txBody>
          <a:bodyPr>
            <a:normAutofit fontScale="92500" lnSpcReduction="20000"/>
          </a:bodyPr>
          <a:lstStyle/>
          <a:p>
            <a:pPr marL="0" indent="0">
              <a:buNone/>
            </a:pPr>
            <a:r>
              <a:rPr lang="en-US" dirty="0" err="1" smtClean="0"/>
              <a:t>Cải</a:t>
            </a:r>
            <a:r>
              <a:rPr lang="en-US" dirty="0" smtClean="0"/>
              <a:t> </a:t>
            </a:r>
            <a:r>
              <a:rPr lang="en-US" dirty="0" err="1" smtClean="0"/>
              <a:t>thiện</a:t>
            </a:r>
            <a:r>
              <a:rPr lang="en-US" dirty="0" smtClean="0"/>
              <a:t> </a:t>
            </a:r>
            <a:r>
              <a:rPr lang="en-US" dirty="0" err="1" smtClean="0"/>
              <a:t>tính</a:t>
            </a:r>
            <a:r>
              <a:rPr lang="en-US" dirty="0" smtClean="0"/>
              <a:t> </a:t>
            </a:r>
            <a:r>
              <a:rPr lang="en-US" dirty="0" err="1" smtClean="0"/>
              <a:t>khả</a:t>
            </a:r>
            <a:r>
              <a:rPr lang="en-US" dirty="0" smtClean="0"/>
              <a:t> </a:t>
            </a:r>
            <a:r>
              <a:rPr lang="en-US" dirty="0" err="1" smtClean="0"/>
              <a:t>dụng</a:t>
            </a:r>
            <a:r>
              <a:rPr lang="en-US" dirty="0" smtClean="0"/>
              <a:t> </a:t>
            </a:r>
            <a:r>
              <a:rPr lang="en-US" dirty="0" err="1" smtClean="0"/>
              <a:t>của</a:t>
            </a:r>
            <a:r>
              <a:rPr lang="en-US" dirty="0" smtClean="0"/>
              <a:t> </a:t>
            </a:r>
            <a:r>
              <a:rPr lang="en-US" dirty="0" err="1" smtClean="0"/>
              <a:t>hệ</a:t>
            </a:r>
            <a:r>
              <a:rPr lang="en-US" dirty="0" smtClean="0"/>
              <a:t> </a:t>
            </a:r>
            <a:r>
              <a:rPr lang="en-US" dirty="0" err="1" smtClean="0"/>
              <a:t>thống</a:t>
            </a:r>
            <a:endParaRPr lang="en-US" dirty="0" smtClean="0"/>
          </a:p>
          <a:p>
            <a:pPr marL="0" indent="0">
              <a:buNone/>
            </a:pPr>
            <a:r>
              <a:rPr lang="en-US" dirty="0" err="1" smtClean="0"/>
              <a:t>Đảm</a:t>
            </a:r>
            <a:r>
              <a:rPr lang="en-US" dirty="0" smtClean="0"/>
              <a:t> </a:t>
            </a:r>
            <a:r>
              <a:rPr lang="en-US" dirty="0" err="1" smtClean="0"/>
              <a:t>bảo</a:t>
            </a:r>
            <a:r>
              <a:rPr lang="en-US" dirty="0" smtClean="0"/>
              <a:t> </a:t>
            </a:r>
            <a:r>
              <a:rPr lang="en-US" dirty="0" err="1" smtClean="0"/>
              <a:t>hệ</a:t>
            </a:r>
            <a:r>
              <a:rPr lang="en-US" dirty="0" smtClean="0"/>
              <a:t> </a:t>
            </a:r>
            <a:r>
              <a:rPr lang="en-US" dirty="0" err="1" smtClean="0"/>
              <a:t>thống</a:t>
            </a:r>
            <a:r>
              <a:rPr lang="en-US" dirty="0" smtClean="0"/>
              <a:t> </a:t>
            </a:r>
            <a:r>
              <a:rPr lang="en-US" dirty="0" err="1" smtClean="0"/>
              <a:t>thỏa</a:t>
            </a:r>
            <a:r>
              <a:rPr lang="en-US" dirty="0" smtClean="0"/>
              <a:t> </a:t>
            </a:r>
            <a:r>
              <a:rPr lang="en-US" dirty="0" err="1" smtClean="0"/>
              <a:t>mãn</a:t>
            </a:r>
            <a:r>
              <a:rPr lang="en-US" dirty="0"/>
              <a:t> </a:t>
            </a:r>
            <a:r>
              <a:rPr lang="en-US" dirty="0" err="1" smtClean="0"/>
              <a:t>yêu</a:t>
            </a:r>
            <a:r>
              <a:rPr lang="en-US" dirty="0" smtClean="0"/>
              <a:t> </a:t>
            </a:r>
            <a:r>
              <a:rPr lang="en-US" dirty="0" err="1" smtClean="0"/>
              <a:t>cầu</a:t>
            </a:r>
            <a:r>
              <a:rPr lang="en-US" dirty="0" smtClean="0"/>
              <a:t> </a:t>
            </a:r>
            <a:r>
              <a:rPr lang="en-US" dirty="0" err="1" smtClean="0"/>
              <a:t>người</a:t>
            </a:r>
            <a:r>
              <a:rPr lang="en-US" dirty="0" smtClean="0"/>
              <a:t> </a:t>
            </a:r>
            <a:r>
              <a:rPr lang="en-US" dirty="0" err="1" smtClean="0"/>
              <a:t>dùng</a:t>
            </a:r>
            <a:r>
              <a:rPr lang="en-US" dirty="0" smtClean="0"/>
              <a:t> </a:t>
            </a:r>
            <a:r>
              <a:rPr lang="en-US" dirty="0" err="1" smtClean="0"/>
              <a:t>tốt</a:t>
            </a:r>
            <a:r>
              <a:rPr lang="en-US" dirty="0" smtClean="0"/>
              <a:t> </a:t>
            </a:r>
            <a:r>
              <a:rPr lang="en-US" dirty="0" err="1" smtClean="0"/>
              <a:t>hơn</a:t>
            </a:r>
            <a:endParaRPr lang="en-US" dirty="0" smtClean="0"/>
          </a:p>
          <a:p>
            <a:pPr marL="0" indent="0">
              <a:buNone/>
            </a:pPr>
            <a:r>
              <a:rPr lang="en-US" dirty="0" err="1" smtClean="0"/>
              <a:t>Cải</a:t>
            </a:r>
            <a:r>
              <a:rPr lang="en-US" dirty="0" smtClean="0"/>
              <a:t> </a:t>
            </a:r>
            <a:r>
              <a:rPr lang="en-US" dirty="0" err="1" smtClean="0"/>
              <a:t>thiện</a:t>
            </a:r>
            <a:r>
              <a:rPr lang="en-US" dirty="0" smtClean="0"/>
              <a:t> </a:t>
            </a:r>
            <a:r>
              <a:rPr lang="en-US" dirty="0" err="1" smtClean="0"/>
              <a:t>chất</a:t>
            </a:r>
            <a:r>
              <a:rPr lang="en-US" dirty="0" smtClean="0"/>
              <a:t> </a:t>
            </a:r>
            <a:r>
              <a:rPr lang="en-US" dirty="0" err="1" smtClean="0"/>
              <a:t>lượng</a:t>
            </a:r>
            <a:r>
              <a:rPr lang="en-US" dirty="0" smtClean="0"/>
              <a:t> </a:t>
            </a:r>
            <a:r>
              <a:rPr lang="en-US" dirty="0" err="1" smtClean="0"/>
              <a:t>thiết</a:t>
            </a:r>
            <a:r>
              <a:rPr lang="en-US" dirty="0" smtClean="0"/>
              <a:t> </a:t>
            </a:r>
            <a:r>
              <a:rPr lang="en-US" dirty="0" err="1" smtClean="0"/>
              <a:t>kế</a:t>
            </a:r>
            <a:r>
              <a:rPr lang="en-US" dirty="0" smtClean="0"/>
              <a:t> </a:t>
            </a:r>
            <a:r>
              <a:rPr lang="en-US" dirty="0" err="1" smtClean="0"/>
              <a:t>hệ</a:t>
            </a:r>
            <a:r>
              <a:rPr lang="en-US" dirty="0" smtClean="0"/>
              <a:t> </a:t>
            </a:r>
            <a:r>
              <a:rPr lang="en-US" dirty="0" err="1" smtClean="0"/>
              <a:t>thống</a:t>
            </a:r>
            <a:endParaRPr lang="en-US" dirty="0" smtClean="0"/>
          </a:p>
          <a:p>
            <a:pPr marL="0" indent="0">
              <a:buNone/>
            </a:pPr>
            <a:r>
              <a:rPr lang="en-US" dirty="0" err="1" smtClean="0"/>
              <a:t>Giảm</a:t>
            </a:r>
            <a:r>
              <a:rPr lang="en-US" dirty="0" smtClean="0"/>
              <a:t> </a:t>
            </a:r>
            <a:r>
              <a:rPr lang="en-US" dirty="0" err="1" smtClean="0"/>
              <a:t>công</a:t>
            </a:r>
            <a:r>
              <a:rPr lang="en-US" dirty="0" smtClean="0"/>
              <a:t> </a:t>
            </a:r>
            <a:r>
              <a:rPr lang="en-US" dirty="0" err="1" smtClean="0"/>
              <a:t>sức</a:t>
            </a:r>
            <a:r>
              <a:rPr lang="en-US" dirty="0" smtClean="0"/>
              <a:t> </a:t>
            </a:r>
            <a:r>
              <a:rPr lang="en-US" dirty="0" err="1" smtClean="0"/>
              <a:t>phát</a:t>
            </a:r>
            <a:r>
              <a:rPr lang="en-US" dirty="0" smtClean="0"/>
              <a:t> </a:t>
            </a:r>
            <a:r>
              <a:rPr lang="en-US" dirty="0" err="1" smtClean="0"/>
              <a:t>triển</a:t>
            </a: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29</a:t>
            </a:fld>
            <a:endParaRPr lang="en-US" dirty="0"/>
          </a:p>
        </p:txBody>
      </p:sp>
      <p:pic>
        <p:nvPicPr>
          <p:cNvPr id="5" name="Picture 4"/>
          <p:cNvPicPr>
            <a:picLocks noChangeAspect="1"/>
          </p:cNvPicPr>
          <p:nvPr/>
        </p:nvPicPr>
        <p:blipFill>
          <a:blip r:embed="rId3"/>
          <a:stretch>
            <a:fillRect/>
          </a:stretch>
        </p:blipFill>
        <p:spPr>
          <a:xfrm>
            <a:off x="2381977" y="1857202"/>
            <a:ext cx="7972425" cy="2314575"/>
          </a:xfrm>
          <a:prstGeom prst="rect">
            <a:avLst/>
          </a:prstGeom>
        </p:spPr>
      </p:pic>
    </p:spTree>
    <p:extLst>
      <p:ext uri="{BB962C8B-B14F-4D97-AF65-F5344CB8AC3E}">
        <p14:creationId xmlns:p14="http://schemas.microsoft.com/office/powerpoint/2010/main" val="3949438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4184073" y="2881745"/>
            <a:ext cx="4000557" cy="850034"/>
          </a:xfrm>
        </p:spPr>
        <p:txBody>
          <a:bodyPr>
            <a:normAutofit fontScale="90000"/>
          </a:bodyPr>
          <a:lstStyle/>
          <a:p>
            <a:r>
              <a:rPr lang="vi-VN" sz="6600" smtClean="0"/>
              <a:t>Mô </a:t>
            </a:r>
            <a:r>
              <a:rPr lang="vi-VN" sz="6600" dirty="0" smtClean="0"/>
              <a:t>hình hóa</a:t>
            </a:r>
            <a:endParaRPr lang="vi-VN" sz="6600" dirty="0"/>
          </a:p>
        </p:txBody>
      </p:sp>
      <p:sp>
        <p:nvSpPr>
          <p:cNvPr id="3" name="Slide Number Placeholder 2"/>
          <p:cNvSpPr>
            <a:spLocks noGrp="1"/>
          </p:cNvSpPr>
          <p:nvPr>
            <p:ph type="sldNum" sz="quarter" idx="12"/>
          </p:nvPr>
        </p:nvSpPr>
        <p:spPr/>
        <p:txBody>
          <a:bodyPr/>
          <a:lstStyle/>
          <a:p>
            <a:fld id="{4FAB73BC-B049-4115-A692-8D63A059BFB8}" type="slidenum">
              <a:rPr lang="en-US" smtClean="0"/>
              <a:pPr/>
              <a:t>3</a:t>
            </a:fld>
            <a:endParaRPr lang="en-US" dirty="0"/>
          </a:p>
        </p:txBody>
      </p:sp>
    </p:spTree>
    <p:extLst>
      <p:ext uri="{BB962C8B-B14F-4D97-AF65-F5344CB8AC3E}">
        <p14:creationId xmlns:p14="http://schemas.microsoft.com/office/powerpoint/2010/main" val="163777382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agile</a:t>
            </a:r>
            <a:endParaRPr lang="en-US" dirty="0"/>
          </a:p>
        </p:txBody>
      </p:sp>
      <p:sp>
        <p:nvSpPr>
          <p:cNvPr id="3" name="Content Placeholder 2"/>
          <p:cNvSpPr>
            <a:spLocks noGrp="1"/>
          </p:cNvSpPr>
          <p:nvPr>
            <p:ph idx="1"/>
          </p:nvPr>
        </p:nvSpPr>
        <p:spPr>
          <a:xfrm>
            <a:off x="1097280" y="1845733"/>
            <a:ext cx="10180320" cy="1654849"/>
          </a:xfrm>
        </p:spPr>
        <p:txBody>
          <a:bodyPr>
            <a:normAutofit/>
          </a:bodyPr>
          <a:lstStyle/>
          <a:p>
            <a:pPr algn="just"/>
            <a:r>
              <a:rPr lang="en-US" dirty="0" err="1" smtClean="0"/>
              <a:t>Là</a:t>
            </a:r>
            <a:r>
              <a:rPr lang="en-US" dirty="0" smtClean="0"/>
              <a:t> </a:t>
            </a:r>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đơn</a:t>
            </a:r>
            <a:r>
              <a:rPr lang="en-US" dirty="0" smtClean="0"/>
              <a:t> </a:t>
            </a:r>
            <a:r>
              <a:rPr lang="en-US" dirty="0" err="1" smtClean="0"/>
              <a:t>giản</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đặc</a:t>
            </a:r>
            <a:r>
              <a:rPr lang="en-US" dirty="0" smtClean="0"/>
              <a:t> </a:t>
            </a:r>
            <a:r>
              <a:rPr lang="en-US" dirty="0" err="1" smtClean="0"/>
              <a:t>điểm</a:t>
            </a:r>
            <a:r>
              <a:rPr lang="en-US" dirty="0" smtClean="0"/>
              <a:t> </a:t>
            </a:r>
            <a:r>
              <a:rPr lang="en-US" dirty="0" err="1" smtClean="0"/>
              <a:t>như</a:t>
            </a:r>
            <a:r>
              <a:rPr lang="en-US" dirty="0" smtClean="0"/>
              <a:t>: </a:t>
            </a:r>
            <a:r>
              <a:rPr lang="en-US" dirty="0" err="1" smtClean="0"/>
              <a:t>gồm</a:t>
            </a:r>
            <a:r>
              <a:rPr lang="en-US" dirty="0" smtClean="0"/>
              <a:t> </a:t>
            </a:r>
            <a:r>
              <a:rPr lang="en-US" dirty="0" err="1" smtClean="0"/>
              <a:t>những</a:t>
            </a:r>
            <a:r>
              <a:rPr lang="en-US" dirty="0" smtClean="0"/>
              <a:t> </a:t>
            </a:r>
            <a:r>
              <a:rPr lang="en-US" dirty="0" err="1" smtClean="0"/>
              <a:t>chu</a:t>
            </a:r>
            <a:r>
              <a:rPr lang="en-US" dirty="0" smtClean="0"/>
              <a:t> </a:t>
            </a:r>
            <a:r>
              <a:rPr lang="en-US" dirty="0" err="1" smtClean="0"/>
              <a:t>kỳ</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ngắn</a:t>
            </a:r>
            <a:r>
              <a:rPr lang="en-US" dirty="0" smtClean="0"/>
              <a:t> </a:t>
            </a:r>
            <a:r>
              <a:rPr lang="en-US" dirty="0" err="1" smtClean="0"/>
              <a:t>được</a:t>
            </a:r>
            <a:r>
              <a:rPr lang="en-US" dirty="0" smtClean="0"/>
              <a:t>, </a:t>
            </a:r>
            <a:r>
              <a:rPr lang="en-US" dirty="0" err="1" smtClean="0"/>
              <a:t>được</a:t>
            </a:r>
            <a:r>
              <a:rPr lang="en-US" dirty="0" smtClean="0"/>
              <a:t> </a:t>
            </a:r>
            <a:r>
              <a:rPr lang="en-US" dirty="0" err="1" smtClean="0"/>
              <a:t>thực</a:t>
            </a:r>
            <a:r>
              <a:rPr lang="en-US" dirty="0" smtClean="0"/>
              <a:t> </a:t>
            </a:r>
            <a:r>
              <a:rPr lang="en-US" dirty="0" err="1" smtClean="0"/>
              <a:t>hiện</a:t>
            </a:r>
            <a:r>
              <a:rPr lang="en-US" dirty="0" smtClean="0"/>
              <a:t> </a:t>
            </a:r>
            <a:r>
              <a:rPr lang="en-US" dirty="0" err="1" smtClean="0"/>
              <a:t>bởi</a:t>
            </a:r>
            <a:r>
              <a:rPr lang="en-US" dirty="0" smtClean="0"/>
              <a:t> </a:t>
            </a:r>
            <a:r>
              <a:rPr lang="en-US" dirty="0" err="1" smtClean="0"/>
              <a:t>những</a:t>
            </a:r>
            <a:r>
              <a:rPr lang="en-US" dirty="0" smtClean="0"/>
              <a:t> team </a:t>
            </a:r>
            <a:r>
              <a:rPr lang="en-US" dirty="0" err="1" smtClean="0"/>
              <a:t>tự</a:t>
            </a:r>
            <a:r>
              <a:rPr lang="en-US" dirty="0" smtClean="0"/>
              <a:t> </a:t>
            </a:r>
            <a:r>
              <a:rPr lang="en-US" dirty="0" err="1" smtClean="0"/>
              <a:t>quản</a:t>
            </a:r>
            <a:r>
              <a:rPr lang="en-US" dirty="0" smtClean="0"/>
              <a:t> </a:t>
            </a:r>
            <a:r>
              <a:rPr lang="en-US" dirty="0" err="1" smtClean="0"/>
              <a:t>lý</a:t>
            </a:r>
            <a:r>
              <a:rPr lang="en-US" dirty="0" smtClean="0"/>
              <a:t>, </a:t>
            </a:r>
            <a:r>
              <a:rPr lang="en-US" dirty="0" err="1" smtClean="0"/>
              <a:t>thiết</a:t>
            </a:r>
            <a:r>
              <a:rPr lang="en-US" dirty="0" smtClean="0"/>
              <a:t> </a:t>
            </a:r>
            <a:r>
              <a:rPr lang="en-US" dirty="0" err="1" smtClean="0"/>
              <a:t>kế</a:t>
            </a:r>
            <a:r>
              <a:rPr lang="en-US" dirty="0" smtClean="0"/>
              <a:t> </a:t>
            </a:r>
            <a:r>
              <a:rPr lang="en-US" dirty="0" err="1" smtClean="0"/>
              <a:t>đơn</a:t>
            </a:r>
            <a:r>
              <a:rPr lang="en-US" dirty="0" smtClean="0"/>
              <a:t> </a:t>
            </a:r>
            <a:r>
              <a:rPr lang="en-US" dirty="0" err="1" smtClean="0"/>
              <a:t>giản</a:t>
            </a:r>
            <a:r>
              <a:rPr lang="en-US" dirty="0" smtClean="0"/>
              <a:t> </a:t>
            </a:r>
            <a:r>
              <a:rPr lang="en-US" dirty="0" err="1" smtClean="0"/>
              <a:t>hơn</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theo</a:t>
            </a:r>
            <a:r>
              <a:rPr lang="en-US" dirty="0" smtClean="0"/>
              <a:t> </a:t>
            </a:r>
            <a:r>
              <a:rPr lang="en-US" dirty="0" err="1" smtClean="0"/>
              <a:t>hướng</a:t>
            </a:r>
            <a:r>
              <a:rPr lang="en-US" dirty="0"/>
              <a:t> </a:t>
            </a:r>
            <a:r>
              <a:rPr lang="en-US" dirty="0" err="1" smtClean="0"/>
              <a:t>xây</a:t>
            </a:r>
            <a:r>
              <a:rPr lang="en-US" dirty="0" smtClean="0"/>
              <a:t> </a:t>
            </a:r>
            <a:r>
              <a:rPr lang="en-US" dirty="0" err="1" smtClean="0"/>
              <a:t>dựng</a:t>
            </a:r>
            <a:r>
              <a:rPr lang="en-US" dirty="0" smtClean="0"/>
              <a:t> test-driven, </a:t>
            </a:r>
            <a:r>
              <a:rPr lang="en-US" dirty="0" err="1" smtClean="0"/>
              <a:t>có</a:t>
            </a:r>
            <a:r>
              <a:rPr lang="en-US" dirty="0" smtClean="0"/>
              <a:t> </a:t>
            </a:r>
            <a:r>
              <a:rPr lang="en-US" dirty="0" err="1" smtClean="0"/>
              <a:t>sự</a:t>
            </a:r>
            <a:r>
              <a:rPr lang="en-US" dirty="0" smtClean="0"/>
              <a:t> </a:t>
            </a:r>
            <a:r>
              <a:rPr lang="en-US" dirty="0" err="1" smtClean="0"/>
              <a:t>tham</a:t>
            </a:r>
            <a:r>
              <a:rPr lang="en-US" dirty="0" smtClean="0"/>
              <a:t> </a:t>
            </a:r>
            <a:r>
              <a:rPr lang="en-US" dirty="0" err="1" smtClean="0"/>
              <a:t>gia</a:t>
            </a:r>
            <a:r>
              <a:rPr lang="en-US" dirty="0" smtClean="0"/>
              <a:t> </a:t>
            </a:r>
            <a:r>
              <a:rPr lang="en-US" dirty="0" err="1" smtClean="0"/>
              <a:t>thường</a:t>
            </a:r>
            <a:r>
              <a:rPr lang="en-US" dirty="0" smtClean="0"/>
              <a:t> </a:t>
            </a:r>
            <a:r>
              <a:rPr lang="en-US" dirty="0" err="1" smtClean="0"/>
              <a:t>xuyên</a:t>
            </a:r>
            <a:r>
              <a:rPr lang="en-US" dirty="0" smtClean="0"/>
              <a:t> </a:t>
            </a:r>
            <a:r>
              <a:rPr lang="en-US" dirty="0" err="1" smtClean="0"/>
              <a:t>của</a:t>
            </a:r>
            <a:r>
              <a:rPr lang="en-US" dirty="0" smtClean="0"/>
              <a:t> </a:t>
            </a:r>
            <a:r>
              <a:rPr lang="en-US" dirty="0" err="1" smtClean="0"/>
              <a:t>khách</a:t>
            </a:r>
            <a:r>
              <a:rPr lang="en-US" dirty="0" smtClean="0"/>
              <a:t> </a:t>
            </a:r>
            <a:r>
              <a:rPr lang="en-US" dirty="0" err="1" smtClean="0"/>
              <a:t>hàng</a:t>
            </a:r>
            <a:r>
              <a:rPr lang="en-US" dirty="0" smtClean="0"/>
              <a:t> </a:t>
            </a:r>
            <a:r>
              <a:rPr lang="en-US" dirty="0" err="1" smtClean="0"/>
              <a:t>vào</a:t>
            </a:r>
            <a:r>
              <a:rPr lang="en-US" dirty="0" smtClean="0"/>
              <a:t> </a:t>
            </a:r>
            <a:r>
              <a:rPr lang="en-US" dirty="0" err="1" smtClean="0"/>
              <a:t>các</a:t>
            </a:r>
            <a:r>
              <a:rPr lang="en-US" dirty="0" smtClean="0"/>
              <a:t> </a:t>
            </a:r>
            <a:r>
              <a:rPr lang="en-US" dirty="0" err="1" smtClean="0"/>
              <a:t>giai</a:t>
            </a:r>
            <a:r>
              <a:rPr lang="en-US" dirty="0" smtClean="0"/>
              <a:t> </a:t>
            </a:r>
            <a:r>
              <a:rPr lang="en-US" dirty="0" err="1" smtClean="0"/>
              <a:t>đoạn</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và</a:t>
            </a:r>
            <a:r>
              <a:rPr lang="en-US" dirty="0" smtClean="0"/>
              <a:t> </a:t>
            </a:r>
            <a:r>
              <a:rPr lang="en-US" dirty="0" err="1" smtClean="0"/>
              <a:t>nhấn</a:t>
            </a:r>
            <a:r>
              <a:rPr lang="en-US" dirty="0" smtClean="0"/>
              <a:t> </a:t>
            </a:r>
            <a:r>
              <a:rPr lang="en-US" dirty="0" err="1" smtClean="0"/>
              <a:t>mạnh</a:t>
            </a:r>
            <a:r>
              <a:rPr lang="en-US" dirty="0" smtClean="0"/>
              <a:t> </a:t>
            </a:r>
            <a:r>
              <a:rPr lang="en-US" dirty="0" err="1" smtClean="0"/>
              <a:t>vào</a:t>
            </a:r>
            <a:r>
              <a:rPr lang="en-US" dirty="0"/>
              <a:t> </a:t>
            </a:r>
            <a:r>
              <a:rPr lang="en-US" dirty="0" err="1" smtClean="0"/>
              <a:t>việc</a:t>
            </a:r>
            <a:r>
              <a:rPr lang="en-US" dirty="0" smtClean="0"/>
              <a:t> </a:t>
            </a:r>
            <a:r>
              <a:rPr lang="en-US" dirty="0" err="1" smtClean="0"/>
              <a:t>tạo</a:t>
            </a:r>
            <a:r>
              <a:rPr lang="en-US" dirty="0" smtClean="0"/>
              <a:t> </a:t>
            </a:r>
            <a:r>
              <a:rPr lang="en-US" dirty="0" err="1" smtClean="0"/>
              <a:t>ra</a:t>
            </a:r>
            <a:r>
              <a:rPr lang="en-US" dirty="0" smtClean="0"/>
              <a:t> </a:t>
            </a:r>
            <a:r>
              <a:rPr lang="en-US" dirty="0" err="1" smtClean="0"/>
              <a:t>sản</a:t>
            </a:r>
            <a:r>
              <a:rPr lang="en-US" dirty="0" smtClean="0"/>
              <a:t> </a:t>
            </a:r>
            <a:r>
              <a:rPr lang="en-US" dirty="0" err="1" smtClean="0"/>
              <a:t>phẩm</a:t>
            </a:r>
            <a:r>
              <a:rPr lang="en-US" dirty="0" smtClean="0"/>
              <a:t> </a:t>
            </a:r>
            <a:r>
              <a:rPr lang="en-US" dirty="0" err="1" smtClean="0"/>
              <a:t>với</a:t>
            </a:r>
            <a:r>
              <a:rPr lang="en-US" dirty="0" smtClean="0"/>
              <a:t> </a:t>
            </a:r>
            <a:r>
              <a:rPr lang="en-US" dirty="0" err="1" smtClean="0"/>
              <a:t>tính</a:t>
            </a:r>
            <a:r>
              <a:rPr lang="en-US" dirty="0" smtClean="0"/>
              <a:t> </a:t>
            </a:r>
            <a:r>
              <a:rPr lang="en-US" dirty="0" err="1" smtClean="0"/>
              <a:t>năng</a:t>
            </a:r>
            <a:r>
              <a:rPr lang="en-US" dirty="0" smtClean="0"/>
              <a:t> tang </a:t>
            </a:r>
            <a:r>
              <a:rPr lang="en-US" dirty="0" err="1" smtClean="0"/>
              <a:t>thêm</a:t>
            </a:r>
            <a:r>
              <a:rPr lang="en-US" dirty="0" smtClean="0"/>
              <a:t> </a:t>
            </a:r>
            <a:r>
              <a:rPr lang="en-US" dirty="0" err="1" smtClean="0"/>
              <a:t>sau</a:t>
            </a:r>
            <a:r>
              <a:rPr lang="en-US" dirty="0" smtClean="0"/>
              <a:t> </a:t>
            </a:r>
            <a:r>
              <a:rPr lang="en-US" dirty="0" err="1" smtClean="0"/>
              <a:t>mỗi</a:t>
            </a:r>
            <a:r>
              <a:rPr lang="en-US" dirty="0" smtClean="0"/>
              <a:t> </a:t>
            </a:r>
            <a:r>
              <a:rPr lang="en-US" dirty="0" err="1" smtClean="0"/>
              <a:t>chu</a:t>
            </a:r>
            <a:r>
              <a:rPr lang="en-US" dirty="0" smtClean="0"/>
              <a:t> </a:t>
            </a:r>
            <a:r>
              <a:rPr lang="en-US" dirty="0" err="1" smtClean="0"/>
              <a:t>kỳ</a:t>
            </a:r>
            <a:r>
              <a:rPr lang="en-US" dirty="0" smtClean="0"/>
              <a:t> </a:t>
            </a:r>
            <a:r>
              <a:rPr lang="en-US" dirty="0" err="1" smtClean="0"/>
              <a:t>phát</a:t>
            </a:r>
            <a:r>
              <a:rPr lang="en-US" dirty="0" smtClean="0"/>
              <a:t> </a:t>
            </a:r>
            <a:r>
              <a:rPr lang="en-US" dirty="0" err="1" smtClean="0"/>
              <a:t>triển</a:t>
            </a:r>
            <a:r>
              <a:rPr lang="en-US" dirty="0" smtClean="0"/>
              <a:t>.</a:t>
            </a:r>
          </a:p>
          <a:p>
            <a:pPr algn="just"/>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agile </a:t>
            </a:r>
            <a:r>
              <a:rPr lang="en-US" dirty="0" err="1" smtClean="0"/>
              <a:t>phổ</a:t>
            </a:r>
            <a:r>
              <a:rPr lang="en-US" dirty="0" smtClean="0"/>
              <a:t> </a:t>
            </a:r>
            <a:r>
              <a:rPr lang="en-US" dirty="0" err="1" smtClean="0"/>
              <a:t>biến</a:t>
            </a:r>
            <a:r>
              <a:rPr lang="en-US" dirty="0" smtClean="0"/>
              <a:t> </a:t>
            </a:r>
            <a:r>
              <a:rPr lang="en-US" dirty="0" err="1" smtClean="0"/>
              <a:t>gồm</a:t>
            </a:r>
            <a:r>
              <a:rPr lang="en-US" dirty="0" smtClean="0"/>
              <a:t>:</a:t>
            </a:r>
          </a:p>
        </p:txBody>
      </p:sp>
      <p:sp>
        <p:nvSpPr>
          <p:cNvPr id="4" name="Slide Number Placeholder 3"/>
          <p:cNvSpPr>
            <a:spLocks noGrp="1"/>
          </p:cNvSpPr>
          <p:nvPr>
            <p:ph type="sldNum" sz="quarter" idx="12"/>
          </p:nvPr>
        </p:nvSpPr>
        <p:spPr/>
        <p:txBody>
          <a:bodyPr/>
          <a:lstStyle/>
          <a:p>
            <a:fld id="{6113E31D-E2AB-40D1-8B51-AFA5AFEF393A}" type="slidenum">
              <a:rPr lang="en-US" smtClean="0"/>
              <a:t>30</a:t>
            </a:fld>
            <a:endParaRPr lang="en-US" dirty="0"/>
          </a:p>
        </p:txBody>
      </p:sp>
      <p:sp>
        <p:nvSpPr>
          <p:cNvPr id="7" name="TextBox 6"/>
          <p:cNvSpPr txBox="1"/>
          <p:nvPr/>
        </p:nvSpPr>
        <p:spPr>
          <a:xfrm>
            <a:off x="1097280" y="3592945"/>
            <a:ext cx="3807229" cy="2086725"/>
          </a:xfrm>
          <a:prstGeom prst="rect">
            <a:avLst/>
          </a:prstGeom>
          <a:noFill/>
        </p:spPr>
        <p:txBody>
          <a:bodyPr wrap="square" rtlCol="0">
            <a:spAutoFit/>
          </a:bodyPr>
          <a:lstStyle/>
          <a:p>
            <a:pPr marL="227013" lvl="1" indent="-227013" algn="just" defTabSz="914400">
              <a:lnSpc>
                <a:spcPct val="90000"/>
              </a:lnSpc>
              <a:spcBef>
                <a:spcPts val="200"/>
              </a:spcBef>
              <a:spcAft>
                <a:spcPts val="400"/>
              </a:spcAft>
              <a:buClr>
                <a:schemeClr val="accent1"/>
              </a:buClr>
              <a:buFont typeface="+mj-lt"/>
              <a:buAutoNum type="arabicPeriod"/>
            </a:pPr>
            <a:r>
              <a:rPr lang="en-US" b="1" dirty="0">
                <a:solidFill>
                  <a:schemeClr val="tx1">
                    <a:lumMod val="75000"/>
                    <a:lumOff val="25000"/>
                  </a:schemeClr>
                </a:solidFill>
              </a:rPr>
              <a:t>Rapid software development (RAD): </a:t>
            </a:r>
            <a:r>
              <a:rPr lang="en-US" dirty="0" err="1">
                <a:solidFill>
                  <a:schemeClr val="tx1">
                    <a:lumMod val="75000"/>
                    <a:lumOff val="25000"/>
                  </a:schemeClr>
                </a:solidFill>
              </a:rPr>
              <a:t>được</a:t>
            </a:r>
            <a:r>
              <a:rPr lang="en-US" dirty="0">
                <a:solidFill>
                  <a:schemeClr val="tx1">
                    <a:lumMod val="75000"/>
                    <a:lumOff val="25000"/>
                  </a:schemeClr>
                </a:solidFill>
              </a:rPr>
              <a:t> </a:t>
            </a:r>
            <a:r>
              <a:rPr lang="en-US" dirty="0" err="1">
                <a:solidFill>
                  <a:schemeClr val="tx1">
                    <a:lumMod val="75000"/>
                    <a:lumOff val="25000"/>
                  </a:schemeClr>
                </a:solidFill>
              </a:rPr>
              <a:t>sử</a:t>
            </a:r>
            <a:r>
              <a:rPr lang="en-US" dirty="0">
                <a:solidFill>
                  <a:schemeClr val="tx1">
                    <a:lumMod val="75000"/>
                    <a:lumOff val="25000"/>
                  </a:schemeClr>
                </a:solidFill>
              </a:rPr>
              <a:t> </a:t>
            </a:r>
            <a:r>
              <a:rPr lang="en-US" dirty="0" err="1">
                <a:solidFill>
                  <a:schemeClr val="tx1">
                    <a:lumMod val="75000"/>
                    <a:lumOff val="25000"/>
                  </a:schemeClr>
                </a:solidFill>
              </a:rPr>
              <a:t>dụng</a:t>
            </a:r>
            <a:r>
              <a:rPr lang="en-US" dirty="0">
                <a:solidFill>
                  <a:schemeClr val="tx1">
                    <a:lumMod val="75000"/>
                    <a:lumOff val="25000"/>
                  </a:schemeClr>
                </a:solidFill>
              </a:rPr>
              <a:t> </a:t>
            </a:r>
            <a:r>
              <a:rPr lang="en-US" dirty="0" err="1">
                <a:solidFill>
                  <a:schemeClr val="tx1">
                    <a:lumMod val="75000"/>
                    <a:lumOff val="25000"/>
                  </a:schemeClr>
                </a:solidFill>
              </a:rPr>
              <a:t>trong</a:t>
            </a:r>
            <a:r>
              <a:rPr lang="en-US" dirty="0">
                <a:solidFill>
                  <a:schemeClr val="tx1">
                    <a:lumMod val="75000"/>
                    <a:lumOff val="25000"/>
                  </a:schemeClr>
                </a:solidFill>
              </a:rPr>
              <a:t> </a:t>
            </a:r>
            <a:r>
              <a:rPr lang="en-US" dirty="0" err="1">
                <a:solidFill>
                  <a:schemeClr val="tx1">
                    <a:lumMod val="75000"/>
                    <a:lumOff val="25000"/>
                  </a:schemeClr>
                </a:solidFill>
              </a:rPr>
              <a:t>việc</a:t>
            </a:r>
            <a:r>
              <a:rPr lang="en-US" dirty="0">
                <a:solidFill>
                  <a:schemeClr val="tx1">
                    <a:lumMod val="75000"/>
                    <a:lumOff val="25000"/>
                  </a:schemeClr>
                </a:solidFill>
              </a:rPr>
              <a:t> </a:t>
            </a:r>
            <a:r>
              <a:rPr lang="en-US" dirty="0" err="1">
                <a:solidFill>
                  <a:schemeClr val="tx1">
                    <a:lumMod val="75000"/>
                    <a:lumOff val="25000"/>
                  </a:schemeClr>
                </a:solidFill>
              </a:rPr>
              <a:t>phát</a:t>
            </a:r>
            <a:r>
              <a:rPr lang="en-US" dirty="0">
                <a:solidFill>
                  <a:schemeClr val="tx1">
                    <a:lumMod val="75000"/>
                    <a:lumOff val="25000"/>
                  </a:schemeClr>
                </a:solidFill>
              </a:rPr>
              <a:t> </a:t>
            </a:r>
            <a:r>
              <a:rPr lang="en-US" dirty="0" err="1">
                <a:solidFill>
                  <a:schemeClr val="tx1">
                    <a:lumMod val="75000"/>
                    <a:lumOff val="25000"/>
                  </a:schemeClr>
                </a:solidFill>
              </a:rPr>
              <a:t>triển</a:t>
            </a:r>
            <a:r>
              <a:rPr lang="en-US" dirty="0">
                <a:solidFill>
                  <a:schemeClr val="tx1">
                    <a:lumMod val="75000"/>
                    <a:lumOff val="25000"/>
                  </a:schemeClr>
                </a:solidFill>
              </a:rPr>
              <a:t> </a:t>
            </a:r>
            <a:r>
              <a:rPr lang="en-US" dirty="0" err="1">
                <a:solidFill>
                  <a:schemeClr val="tx1">
                    <a:lumMod val="75000"/>
                    <a:lumOff val="25000"/>
                  </a:schemeClr>
                </a:solidFill>
              </a:rPr>
              <a:t>phần</a:t>
            </a:r>
            <a:r>
              <a:rPr lang="en-US" dirty="0">
                <a:solidFill>
                  <a:schemeClr val="tx1">
                    <a:lumMod val="75000"/>
                    <a:lumOff val="25000"/>
                  </a:schemeClr>
                </a:solidFill>
              </a:rPr>
              <a:t> </a:t>
            </a:r>
            <a:r>
              <a:rPr lang="en-US" dirty="0" err="1">
                <a:solidFill>
                  <a:schemeClr val="tx1">
                    <a:lumMod val="75000"/>
                    <a:lumOff val="25000"/>
                  </a:schemeClr>
                </a:solidFill>
              </a:rPr>
              <a:t>mềm</a:t>
            </a:r>
            <a:r>
              <a:rPr lang="en-US" dirty="0">
                <a:solidFill>
                  <a:schemeClr val="tx1">
                    <a:lumMod val="75000"/>
                    <a:lumOff val="25000"/>
                  </a:schemeClr>
                </a:solidFill>
              </a:rPr>
              <a:t> </a:t>
            </a:r>
            <a:r>
              <a:rPr lang="en-US" dirty="0" err="1">
                <a:solidFill>
                  <a:schemeClr val="tx1">
                    <a:lumMod val="75000"/>
                    <a:lumOff val="25000"/>
                  </a:schemeClr>
                </a:solidFill>
              </a:rPr>
              <a:t>nghiệp</a:t>
            </a:r>
            <a:r>
              <a:rPr lang="en-US" dirty="0">
                <a:solidFill>
                  <a:schemeClr val="tx1">
                    <a:lumMod val="75000"/>
                    <a:lumOff val="25000"/>
                  </a:schemeClr>
                </a:solidFill>
              </a:rPr>
              <a:t> </a:t>
            </a:r>
            <a:r>
              <a:rPr lang="en-US" dirty="0" err="1">
                <a:solidFill>
                  <a:schemeClr val="tx1">
                    <a:lumMod val="75000"/>
                    <a:lumOff val="25000"/>
                  </a:schemeClr>
                </a:solidFill>
              </a:rPr>
              <a:t>vụ</a:t>
            </a:r>
            <a:r>
              <a:rPr lang="en-US" dirty="0">
                <a:solidFill>
                  <a:schemeClr val="tx1">
                    <a:lumMod val="75000"/>
                    <a:lumOff val="25000"/>
                  </a:schemeClr>
                </a:solidFill>
              </a:rPr>
              <a:t> </a:t>
            </a:r>
            <a:r>
              <a:rPr lang="en-US" dirty="0" err="1">
                <a:solidFill>
                  <a:schemeClr val="tx1">
                    <a:lumMod val="75000"/>
                    <a:lumOff val="25000"/>
                  </a:schemeClr>
                </a:solidFill>
              </a:rPr>
              <a:t>nặng</a:t>
            </a:r>
            <a:r>
              <a:rPr lang="en-US" dirty="0">
                <a:solidFill>
                  <a:schemeClr val="tx1">
                    <a:lumMod val="75000"/>
                    <a:lumOff val="25000"/>
                  </a:schemeClr>
                </a:solidFill>
              </a:rPr>
              <a:t> </a:t>
            </a:r>
            <a:r>
              <a:rPr lang="en-US" dirty="0" err="1">
                <a:solidFill>
                  <a:schemeClr val="tx1">
                    <a:lumMod val="75000"/>
                    <a:lumOff val="25000"/>
                  </a:schemeClr>
                </a:solidFill>
              </a:rPr>
              <a:t>về</a:t>
            </a:r>
            <a:r>
              <a:rPr lang="en-US" dirty="0">
                <a:solidFill>
                  <a:schemeClr val="tx1">
                    <a:lumMod val="75000"/>
                    <a:lumOff val="25000"/>
                  </a:schemeClr>
                </a:solidFill>
              </a:rPr>
              <a:t> </a:t>
            </a:r>
            <a:r>
              <a:rPr lang="en-US" dirty="0" err="1">
                <a:solidFill>
                  <a:schemeClr val="tx1">
                    <a:lumMod val="75000"/>
                    <a:lumOff val="25000"/>
                  </a:schemeClr>
                </a:solidFill>
              </a:rPr>
              <a:t>dữ</a:t>
            </a:r>
            <a:r>
              <a:rPr lang="en-US" dirty="0">
                <a:solidFill>
                  <a:schemeClr val="tx1">
                    <a:lumMod val="75000"/>
                    <a:lumOff val="25000"/>
                  </a:schemeClr>
                </a:solidFill>
              </a:rPr>
              <a:t> </a:t>
            </a:r>
            <a:r>
              <a:rPr lang="en-US" dirty="0" err="1">
                <a:solidFill>
                  <a:schemeClr val="tx1">
                    <a:lumMod val="75000"/>
                    <a:lumOff val="25000"/>
                  </a:schemeClr>
                </a:solidFill>
              </a:rPr>
              <a:t>liệu</a:t>
            </a:r>
            <a:r>
              <a:rPr lang="en-US" dirty="0">
                <a:solidFill>
                  <a:schemeClr val="tx1">
                    <a:lumMod val="75000"/>
                    <a:lumOff val="25000"/>
                  </a:schemeClr>
                </a:solidFill>
              </a:rPr>
              <a:t>. </a:t>
            </a:r>
            <a:r>
              <a:rPr lang="en-US" dirty="0" err="1">
                <a:solidFill>
                  <a:schemeClr val="tx1">
                    <a:lumMod val="75000"/>
                    <a:lumOff val="25000"/>
                  </a:schemeClr>
                </a:solidFill>
              </a:rPr>
              <a:t>Nhà</a:t>
            </a:r>
            <a:r>
              <a:rPr lang="en-US" dirty="0">
                <a:solidFill>
                  <a:schemeClr val="tx1">
                    <a:lumMod val="75000"/>
                    <a:lumOff val="25000"/>
                  </a:schemeClr>
                </a:solidFill>
              </a:rPr>
              <a:t> </a:t>
            </a:r>
            <a:r>
              <a:rPr lang="en-US" dirty="0" err="1">
                <a:solidFill>
                  <a:schemeClr val="tx1">
                    <a:lumMod val="75000"/>
                    <a:lumOff val="25000"/>
                  </a:schemeClr>
                </a:solidFill>
              </a:rPr>
              <a:t>phát</a:t>
            </a:r>
            <a:r>
              <a:rPr lang="en-US" dirty="0">
                <a:solidFill>
                  <a:schemeClr val="tx1">
                    <a:lumMod val="75000"/>
                    <a:lumOff val="25000"/>
                  </a:schemeClr>
                </a:solidFill>
              </a:rPr>
              <a:t> </a:t>
            </a:r>
            <a:r>
              <a:rPr lang="en-US" dirty="0" err="1">
                <a:solidFill>
                  <a:schemeClr val="tx1">
                    <a:lumMod val="75000"/>
                    <a:lumOff val="25000"/>
                  </a:schemeClr>
                </a:solidFill>
              </a:rPr>
              <a:t>triển</a:t>
            </a:r>
            <a:r>
              <a:rPr lang="en-US" dirty="0">
                <a:solidFill>
                  <a:schemeClr val="tx1">
                    <a:lumMod val="75000"/>
                    <a:lumOff val="25000"/>
                  </a:schemeClr>
                </a:solidFill>
              </a:rPr>
              <a:t> </a:t>
            </a:r>
            <a:r>
              <a:rPr lang="en-US" dirty="0" err="1">
                <a:solidFill>
                  <a:schemeClr val="tx1">
                    <a:lumMod val="75000"/>
                    <a:lumOff val="25000"/>
                  </a:schemeClr>
                </a:solidFill>
              </a:rPr>
              <a:t>sử</a:t>
            </a:r>
            <a:r>
              <a:rPr lang="en-US" dirty="0">
                <a:solidFill>
                  <a:schemeClr val="tx1">
                    <a:lumMod val="75000"/>
                    <a:lumOff val="25000"/>
                  </a:schemeClr>
                </a:solidFill>
              </a:rPr>
              <a:t> </a:t>
            </a:r>
            <a:r>
              <a:rPr lang="en-US" dirty="0" err="1">
                <a:solidFill>
                  <a:schemeClr val="tx1">
                    <a:lumMod val="75000"/>
                    <a:lumOff val="25000"/>
                  </a:schemeClr>
                </a:solidFill>
              </a:rPr>
              <a:t>dụng</a:t>
            </a:r>
            <a:r>
              <a:rPr lang="en-US" dirty="0">
                <a:solidFill>
                  <a:schemeClr val="tx1">
                    <a:lumMod val="75000"/>
                    <a:lumOff val="25000"/>
                  </a:schemeClr>
                </a:solidFill>
              </a:rPr>
              <a:t> </a:t>
            </a:r>
            <a:r>
              <a:rPr lang="en-US" dirty="0" err="1">
                <a:solidFill>
                  <a:schemeClr val="tx1">
                    <a:lumMod val="75000"/>
                    <a:lumOff val="25000"/>
                  </a:schemeClr>
                </a:solidFill>
              </a:rPr>
              <a:t>những</a:t>
            </a:r>
            <a:r>
              <a:rPr lang="en-US" dirty="0">
                <a:solidFill>
                  <a:schemeClr val="tx1">
                    <a:lumMod val="75000"/>
                    <a:lumOff val="25000"/>
                  </a:schemeClr>
                </a:solidFill>
              </a:rPr>
              <a:t> </a:t>
            </a:r>
            <a:r>
              <a:rPr lang="en-US" dirty="0" err="1">
                <a:solidFill>
                  <a:schemeClr val="tx1">
                    <a:lumMod val="75000"/>
                    <a:lumOff val="25000"/>
                  </a:schemeClr>
                </a:solidFill>
              </a:rPr>
              <a:t>công</a:t>
            </a:r>
            <a:r>
              <a:rPr lang="en-US" dirty="0">
                <a:solidFill>
                  <a:schemeClr val="tx1">
                    <a:lumMod val="75000"/>
                    <a:lumOff val="25000"/>
                  </a:schemeClr>
                </a:solidFill>
              </a:rPr>
              <a:t> </a:t>
            </a:r>
            <a:r>
              <a:rPr lang="en-US" dirty="0" err="1">
                <a:solidFill>
                  <a:schemeClr val="tx1">
                    <a:lumMod val="75000"/>
                    <a:lumOff val="25000"/>
                  </a:schemeClr>
                </a:solidFill>
              </a:rPr>
              <a:t>cụ</a:t>
            </a:r>
            <a:r>
              <a:rPr lang="en-US" dirty="0">
                <a:solidFill>
                  <a:schemeClr val="tx1">
                    <a:lumMod val="75000"/>
                    <a:lumOff val="25000"/>
                  </a:schemeClr>
                </a:solidFill>
              </a:rPr>
              <a:t> </a:t>
            </a:r>
            <a:r>
              <a:rPr lang="en-US" dirty="0" err="1">
                <a:solidFill>
                  <a:schemeClr val="tx1">
                    <a:lumMod val="75000"/>
                    <a:lumOff val="25000"/>
                  </a:schemeClr>
                </a:solidFill>
              </a:rPr>
              <a:t>phát</a:t>
            </a:r>
            <a:r>
              <a:rPr lang="en-US" dirty="0">
                <a:solidFill>
                  <a:schemeClr val="tx1">
                    <a:lumMod val="75000"/>
                    <a:lumOff val="25000"/>
                  </a:schemeClr>
                </a:solidFill>
              </a:rPr>
              <a:t> </a:t>
            </a:r>
            <a:r>
              <a:rPr lang="en-US" dirty="0" err="1">
                <a:solidFill>
                  <a:schemeClr val="tx1">
                    <a:lumMod val="75000"/>
                    <a:lumOff val="25000"/>
                  </a:schemeClr>
                </a:solidFill>
              </a:rPr>
              <a:t>triển</a:t>
            </a:r>
            <a:r>
              <a:rPr lang="en-US" dirty="0">
                <a:solidFill>
                  <a:schemeClr val="tx1">
                    <a:lumMod val="75000"/>
                    <a:lumOff val="25000"/>
                  </a:schemeClr>
                </a:solidFill>
              </a:rPr>
              <a:t> </a:t>
            </a:r>
            <a:r>
              <a:rPr lang="en-US" dirty="0" err="1">
                <a:solidFill>
                  <a:schemeClr val="tx1">
                    <a:lumMod val="75000"/>
                    <a:lumOff val="25000"/>
                  </a:schemeClr>
                </a:solidFill>
              </a:rPr>
              <a:t>dữ</a:t>
            </a:r>
            <a:r>
              <a:rPr lang="en-US" dirty="0">
                <a:solidFill>
                  <a:schemeClr val="tx1">
                    <a:lumMod val="75000"/>
                    <a:lumOff val="25000"/>
                  </a:schemeClr>
                </a:solidFill>
              </a:rPr>
              <a:t> </a:t>
            </a:r>
            <a:r>
              <a:rPr lang="en-US" dirty="0" err="1">
                <a:solidFill>
                  <a:schemeClr val="tx1">
                    <a:lumMod val="75000"/>
                    <a:lumOff val="25000"/>
                  </a:schemeClr>
                </a:solidFill>
              </a:rPr>
              <a:t>liệu</a:t>
            </a:r>
            <a:r>
              <a:rPr lang="en-US" dirty="0">
                <a:solidFill>
                  <a:schemeClr val="tx1">
                    <a:lumMod val="75000"/>
                    <a:lumOff val="25000"/>
                  </a:schemeClr>
                </a:solidFill>
              </a:rPr>
              <a:t> </a:t>
            </a:r>
            <a:r>
              <a:rPr lang="en-US" dirty="0" err="1">
                <a:solidFill>
                  <a:schemeClr val="tx1">
                    <a:lumMod val="75000"/>
                    <a:lumOff val="25000"/>
                  </a:schemeClr>
                </a:solidFill>
              </a:rPr>
              <a:t>để</a:t>
            </a:r>
            <a:r>
              <a:rPr lang="en-US" dirty="0">
                <a:solidFill>
                  <a:schemeClr val="tx1">
                    <a:lumMod val="75000"/>
                    <a:lumOff val="25000"/>
                  </a:schemeClr>
                </a:solidFill>
              </a:rPr>
              <a:t> </a:t>
            </a:r>
            <a:r>
              <a:rPr lang="en-US" dirty="0" err="1">
                <a:solidFill>
                  <a:schemeClr val="tx1">
                    <a:lumMod val="75000"/>
                    <a:lumOff val="25000"/>
                  </a:schemeClr>
                </a:solidFill>
              </a:rPr>
              <a:t>nhanh</a:t>
            </a:r>
            <a:r>
              <a:rPr lang="en-US" dirty="0">
                <a:solidFill>
                  <a:schemeClr val="tx1">
                    <a:lumMod val="75000"/>
                    <a:lumOff val="25000"/>
                  </a:schemeClr>
                </a:solidFill>
              </a:rPr>
              <a:t> </a:t>
            </a:r>
            <a:r>
              <a:rPr lang="en-US" dirty="0" err="1">
                <a:solidFill>
                  <a:schemeClr val="tx1">
                    <a:lumMod val="75000"/>
                    <a:lumOff val="25000"/>
                  </a:schemeClr>
                </a:solidFill>
              </a:rPr>
              <a:t>chóng</a:t>
            </a:r>
            <a:r>
              <a:rPr lang="en-US" dirty="0">
                <a:solidFill>
                  <a:schemeClr val="tx1">
                    <a:lumMod val="75000"/>
                    <a:lumOff val="25000"/>
                  </a:schemeClr>
                </a:solidFill>
              </a:rPr>
              <a:t> </a:t>
            </a:r>
            <a:r>
              <a:rPr lang="en-US" dirty="0" err="1">
                <a:solidFill>
                  <a:schemeClr val="tx1">
                    <a:lumMod val="75000"/>
                    <a:lumOff val="25000"/>
                  </a:schemeClr>
                </a:solidFill>
              </a:rPr>
              <a:t>cài</a:t>
            </a:r>
            <a:r>
              <a:rPr lang="en-US" dirty="0">
                <a:solidFill>
                  <a:schemeClr val="tx1">
                    <a:lumMod val="75000"/>
                    <a:lumOff val="25000"/>
                  </a:schemeClr>
                </a:solidFill>
              </a:rPr>
              <a:t> </a:t>
            </a:r>
            <a:r>
              <a:rPr lang="en-US" dirty="0" err="1">
                <a:solidFill>
                  <a:schemeClr val="tx1">
                    <a:lumMod val="75000"/>
                    <a:lumOff val="25000"/>
                  </a:schemeClr>
                </a:solidFill>
              </a:rPr>
              <a:t>đặt</a:t>
            </a:r>
            <a:r>
              <a:rPr lang="en-US" dirty="0">
                <a:solidFill>
                  <a:schemeClr val="tx1">
                    <a:lumMod val="75000"/>
                    <a:lumOff val="25000"/>
                  </a:schemeClr>
                </a:solidFill>
              </a:rPr>
              <a:t>, test </a:t>
            </a:r>
            <a:r>
              <a:rPr lang="en-US" dirty="0" err="1">
                <a:solidFill>
                  <a:schemeClr val="tx1">
                    <a:lumMod val="75000"/>
                    <a:lumOff val="25000"/>
                  </a:schemeClr>
                </a:solidFill>
              </a:rPr>
              <a:t>và</a:t>
            </a:r>
            <a:r>
              <a:rPr lang="en-US" dirty="0">
                <a:solidFill>
                  <a:schemeClr val="tx1">
                    <a:lumMod val="75000"/>
                    <a:lumOff val="25000"/>
                  </a:schemeClr>
                </a:solidFill>
              </a:rPr>
              <a:t> </a:t>
            </a:r>
            <a:r>
              <a:rPr lang="en-US" dirty="0" err="1">
                <a:solidFill>
                  <a:schemeClr val="tx1">
                    <a:lumMod val="75000"/>
                    <a:lumOff val="25000"/>
                  </a:schemeClr>
                </a:solidFill>
              </a:rPr>
              <a:t>triển</a:t>
            </a:r>
            <a:r>
              <a:rPr lang="en-US" dirty="0">
                <a:solidFill>
                  <a:schemeClr val="tx1">
                    <a:lumMod val="75000"/>
                    <a:lumOff val="25000"/>
                  </a:schemeClr>
                </a:solidFill>
              </a:rPr>
              <a:t> </a:t>
            </a:r>
            <a:r>
              <a:rPr lang="en-US" dirty="0" err="1">
                <a:solidFill>
                  <a:schemeClr val="tx1">
                    <a:lumMod val="75000"/>
                    <a:lumOff val="25000"/>
                  </a:schemeClr>
                </a:solidFill>
              </a:rPr>
              <a:t>khai</a:t>
            </a:r>
            <a:r>
              <a:rPr lang="en-US" dirty="0">
                <a:solidFill>
                  <a:schemeClr val="tx1">
                    <a:lumMod val="75000"/>
                    <a:lumOff val="25000"/>
                  </a:schemeClr>
                </a:solidFill>
              </a:rPr>
              <a:t> </a:t>
            </a:r>
            <a:r>
              <a:rPr lang="en-US" dirty="0" err="1">
                <a:solidFill>
                  <a:schemeClr val="tx1">
                    <a:lumMod val="75000"/>
                    <a:lumOff val="25000"/>
                  </a:schemeClr>
                </a:solidFill>
              </a:rPr>
              <a:t>những</a:t>
            </a:r>
            <a:r>
              <a:rPr lang="en-US" dirty="0">
                <a:solidFill>
                  <a:schemeClr val="tx1">
                    <a:lumMod val="75000"/>
                    <a:lumOff val="25000"/>
                  </a:schemeClr>
                </a:solidFill>
              </a:rPr>
              <a:t> </a:t>
            </a:r>
            <a:r>
              <a:rPr lang="en-US" dirty="0" err="1">
                <a:solidFill>
                  <a:schemeClr val="tx1">
                    <a:lumMod val="75000"/>
                    <a:lumOff val="25000"/>
                  </a:schemeClr>
                </a:solidFill>
              </a:rPr>
              <a:t>phần</a:t>
            </a:r>
            <a:r>
              <a:rPr lang="en-US" dirty="0">
                <a:solidFill>
                  <a:schemeClr val="tx1">
                    <a:lumMod val="75000"/>
                    <a:lumOff val="25000"/>
                  </a:schemeClr>
                </a:solidFill>
              </a:rPr>
              <a:t> </a:t>
            </a:r>
            <a:r>
              <a:rPr lang="en-US" dirty="0" err="1">
                <a:solidFill>
                  <a:schemeClr val="tx1">
                    <a:lumMod val="75000"/>
                    <a:lumOff val="25000"/>
                  </a:schemeClr>
                </a:solidFill>
              </a:rPr>
              <a:t>mềm</a:t>
            </a:r>
            <a:r>
              <a:rPr lang="en-US" dirty="0">
                <a:solidFill>
                  <a:schemeClr val="tx1">
                    <a:lumMod val="75000"/>
                    <a:lumOff val="25000"/>
                  </a:schemeClr>
                </a:solidFill>
              </a:rPr>
              <a:t> </a:t>
            </a:r>
            <a:r>
              <a:rPr lang="en-US" dirty="0" err="1">
                <a:solidFill>
                  <a:schemeClr val="tx1">
                    <a:lumMod val="75000"/>
                    <a:lumOff val="25000"/>
                  </a:schemeClr>
                </a:solidFill>
              </a:rPr>
              <a:t>nghiệp</a:t>
            </a:r>
            <a:r>
              <a:rPr lang="en-US" dirty="0">
                <a:solidFill>
                  <a:schemeClr val="tx1">
                    <a:lumMod val="75000"/>
                    <a:lumOff val="25000"/>
                  </a:schemeClr>
                </a:solidFill>
              </a:rPr>
              <a:t> </a:t>
            </a:r>
            <a:r>
              <a:rPr lang="en-US" dirty="0" err="1">
                <a:solidFill>
                  <a:schemeClr val="tx1">
                    <a:lumMod val="75000"/>
                    <a:lumOff val="25000"/>
                  </a:schemeClr>
                </a:solidFill>
              </a:rPr>
              <a:t>vụ</a:t>
            </a:r>
            <a:r>
              <a:rPr lang="en-US" dirty="0">
                <a:solidFill>
                  <a:schemeClr val="tx1">
                    <a:lumMod val="75000"/>
                    <a:lumOff val="25000"/>
                  </a:schemeClr>
                </a:solidFill>
              </a:rPr>
              <a:t> </a:t>
            </a:r>
            <a:r>
              <a:rPr lang="en-US" dirty="0" err="1">
                <a:solidFill>
                  <a:schemeClr val="tx1">
                    <a:lumMod val="75000"/>
                    <a:lumOff val="25000"/>
                  </a:schemeClr>
                </a:solidFill>
              </a:rPr>
              <a:t>mới</a:t>
            </a:r>
            <a:r>
              <a:rPr lang="en-US" dirty="0">
                <a:solidFill>
                  <a:schemeClr val="tx1">
                    <a:lumMod val="75000"/>
                    <a:lumOff val="25000"/>
                  </a:schemeClr>
                </a:solidFill>
              </a:rPr>
              <a:t> </a:t>
            </a:r>
            <a:r>
              <a:rPr lang="en-US" dirty="0" err="1">
                <a:solidFill>
                  <a:schemeClr val="tx1">
                    <a:lumMod val="75000"/>
                    <a:lumOff val="25000"/>
                  </a:schemeClr>
                </a:solidFill>
              </a:rPr>
              <a:t>hoặc</a:t>
            </a:r>
            <a:r>
              <a:rPr lang="en-US" dirty="0">
                <a:solidFill>
                  <a:schemeClr val="tx1">
                    <a:lumMod val="75000"/>
                    <a:lumOff val="25000"/>
                  </a:schemeClr>
                </a:solidFill>
              </a:rPr>
              <a:t> </a:t>
            </a:r>
            <a:r>
              <a:rPr lang="en-US" dirty="0" err="1">
                <a:solidFill>
                  <a:schemeClr val="tx1">
                    <a:lumMod val="75000"/>
                    <a:lumOff val="25000"/>
                  </a:schemeClr>
                </a:solidFill>
              </a:rPr>
              <a:t>sửa</a:t>
            </a:r>
            <a:r>
              <a:rPr lang="en-US" dirty="0">
                <a:solidFill>
                  <a:schemeClr val="tx1">
                    <a:lumMod val="75000"/>
                    <a:lumOff val="25000"/>
                  </a:schemeClr>
                </a:solidFill>
              </a:rPr>
              <a:t> </a:t>
            </a:r>
            <a:r>
              <a:rPr lang="en-US" dirty="0" err="1">
                <a:solidFill>
                  <a:schemeClr val="tx1">
                    <a:lumMod val="75000"/>
                    <a:lumOff val="25000"/>
                  </a:schemeClr>
                </a:solidFill>
              </a:rPr>
              <a:t>đổi</a:t>
            </a:r>
            <a:r>
              <a:rPr lang="en-US" dirty="0" smtClean="0">
                <a:solidFill>
                  <a:schemeClr val="tx1">
                    <a:lumMod val="75000"/>
                    <a:lumOff val="25000"/>
                  </a:schemeClr>
                </a:solidFill>
              </a:rPr>
              <a:t>.</a:t>
            </a:r>
            <a:endParaRPr lang="en-US" dirty="0">
              <a:solidFill>
                <a:schemeClr val="tx1">
                  <a:lumMod val="75000"/>
                  <a:lumOff val="25000"/>
                </a:schemeClr>
              </a:solidFill>
            </a:endParaRPr>
          </a:p>
        </p:txBody>
      </p:sp>
      <p:pic>
        <p:nvPicPr>
          <p:cNvPr id="8" name="Picture 7"/>
          <p:cNvPicPr>
            <a:picLocks noChangeAspect="1"/>
          </p:cNvPicPr>
          <p:nvPr/>
        </p:nvPicPr>
        <p:blipFill>
          <a:blip r:embed="rId3"/>
          <a:stretch>
            <a:fillRect/>
          </a:stretch>
        </p:blipFill>
        <p:spPr>
          <a:xfrm>
            <a:off x="5241636" y="3592945"/>
            <a:ext cx="6830291" cy="2531918"/>
          </a:xfrm>
          <a:prstGeom prst="rect">
            <a:avLst/>
          </a:prstGeom>
        </p:spPr>
      </p:pic>
    </p:spTree>
    <p:extLst>
      <p:ext uri="{BB962C8B-B14F-4D97-AF65-F5344CB8AC3E}">
        <p14:creationId xmlns:p14="http://schemas.microsoft.com/office/powerpoint/2010/main" val="38858990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agile (</a:t>
            </a:r>
            <a:r>
              <a:rPr lang="en-US" b="1" dirty="0" err="1" smtClean="0"/>
              <a:t>tiếp</a:t>
            </a:r>
            <a:r>
              <a:rPr lang="en-US" b="1" dirty="0" smtClean="0"/>
              <a:t>)</a:t>
            </a:r>
            <a:endParaRPr lang="en-US" dirty="0"/>
          </a:p>
        </p:txBody>
      </p:sp>
      <p:sp>
        <p:nvSpPr>
          <p:cNvPr id="3" name="Content Placeholder 2"/>
          <p:cNvSpPr>
            <a:spLocks noGrp="1"/>
          </p:cNvSpPr>
          <p:nvPr>
            <p:ph idx="1"/>
          </p:nvPr>
        </p:nvSpPr>
        <p:spPr/>
        <p:txBody>
          <a:bodyPr>
            <a:normAutofit/>
          </a:bodyPr>
          <a:lstStyle/>
          <a:p>
            <a:pPr algn="just"/>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agile </a:t>
            </a:r>
            <a:r>
              <a:rPr lang="en-US" dirty="0" err="1" smtClean="0"/>
              <a:t>phổ</a:t>
            </a:r>
            <a:r>
              <a:rPr lang="en-US" dirty="0" smtClean="0"/>
              <a:t> </a:t>
            </a:r>
            <a:r>
              <a:rPr lang="en-US" dirty="0" err="1" smtClean="0"/>
              <a:t>biến</a:t>
            </a:r>
            <a:r>
              <a:rPr lang="en-US" dirty="0" smtClean="0"/>
              <a:t> </a:t>
            </a:r>
            <a:r>
              <a:rPr lang="en-US" dirty="0" err="1" smtClean="0"/>
              <a:t>gồm</a:t>
            </a:r>
            <a:r>
              <a:rPr lang="en-US" dirty="0" smtClean="0"/>
              <a:t>:</a:t>
            </a:r>
          </a:p>
          <a:p>
            <a:pPr marL="455612" lvl="1" indent="-342900" algn="just">
              <a:buFont typeface="+mj-lt"/>
              <a:buAutoNum type="arabicPeriod" startAt="2"/>
            </a:pPr>
            <a:r>
              <a:rPr lang="en-US" b="1" dirty="0" err="1" smtClean="0"/>
              <a:t>eXtreme</a:t>
            </a:r>
            <a:r>
              <a:rPr lang="en-US" b="1" dirty="0" smtClean="0"/>
              <a:t> Programming (XP): </a:t>
            </a:r>
            <a:r>
              <a:rPr lang="en-US" dirty="0" err="1" smtClean="0"/>
              <a:t>sử</a:t>
            </a:r>
            <a:r>
              <a:rPr lang="en-US" dirty="0" smtClean="0"/>
              <a:t> </a:t>
            </a:r>
            <a:r>
              <a:rPr lang="en-US" dirty="0" err="1" smtClean="0"/>
              <a:t>dụng</a:t>
            </a:r>
            <a:r>
              <a:rPr lang="en-US" dirty="0" smtClean="0"/>
              <a:t> </a:t>
            </a:r>
            <a:r>
              <a:rPr lang="en-US" dirty="0" err="1" smtClean="0"/>
              <a:t>các</a:t>
            </a:r>
            <a:r>
              <a:rPr lang="en-US" dirty="0" smtClean="0"/>
              <a:t> story/scenario </a:t>
            </a:r>
            <a:r>
              <a:rPr lang="en-US" dirty="0" err="1" smtClean="0"/>
              <a:t>cho</a:t>
            </a:r>
            <a:r>
              <a:rPr lang="en-US" dirty="0" smtClean="0"/>
              <a:t> </a:t>
            </a:r>
            <a:r>
              <a:rPr lang="en-US" dirty="0" err="1" smtClean="0"/>
              <a:t>các</a:t>
            </a:r>
            <a:r>
              <a:rPr lang="en-US" dirty="0" smtClean="0"/>
              <a:t> </a:t>
            </a:r>
            <a:r>
              <a:rPr lang="en-US" dirty="0" err="1" smtClean="0"/>
              <a:t>yêu</a:t>
            </a:r>
            <a:r>
              <a:rPr lang="en-US" dirty="0" smtClean="0"/>
              <a:t> </a:t>
            </a:r>
            <a:r>
              <a:rPr lang="en-US" dirty="0" err="1" smtClean="0"/>
              <a:t>cầu</a:t>
            </a:r>
            <a:r>
              <a:rPr lang="en-US" dirty="0" smtClean="0"/>
              <a:t>, </a:t>
            </a:r>
            <a:r>
              <a:rPr lang="en-US" dirty="0" err="1" smtClean="0"/>
              <a:t>phát</a:t>
            </a:r>
            <a:r>
              <a:rPr lang="en-US" dirty="0" smtClean="0"/>
              <a:t> </a:t>
            </a:r>
            <a:r>
              <a:rPr lang="en-US" dirty="0" err="1" smtClean="0"/>
              <a:t>triển</a:t>
            </a:r>
            <a:r>
              <a:rPr lang="en-US" dirty="0" smtClean="0"/>
              <a:t> test </a:t>
            </a:r>
            <a:r>
              <a:rPr lang="en-US" dirty="0" err="1" smtClean="0"/>
              <a:t>trước</a:t>
            </a:r>
            <a:r>
              <a:rPr lang="en-US" dirty="0" smtClean="0"/>
              <a:t>, </a:t>
            </a:r>
            <a:r>
              <a:rPr lang="en-US" dirty="0" err="1" smtClean="0"/>
              <a:t>có</a:t>
            </a:r>
            <a:r>
              <a:rPr lang="en-US" dirty="0" smtClean="0"/>
              <a:t> </a:t>
            </a:r>
            <a:r>
              <a:rPr lang="en-US" dirty="0" err="1" smtClean="0"/>
              <a:t>sự</a:t>
            </a:r>
            <a:r>
              <a:rPr lang="en-US" dirty="0" smtClean="0"/>
              <a:t> </a:t>
            </a:r>
            <a:r>
              <a:rPr lang="en-US" dirty="0" err="1" smtClean="0"/>
              <a:t>tham</a:t>
            </a:r>
            <a:r>
              <a:rPr lang="en-US" dirty="0" smtClean="0"/>
              <a:t> </a:t>
            </a:r>
            <a:r>
              <a:rPr lang="en-US" dirty="0" err="1" smtClean="0"/>
              <a:t>gia</a:t>
            </a:r>
            <a:r>
              <a:rPr lang="en-US" dirty="0" smtClean="0"/>
              <a:t> </a:t>
            </a:r>
            <a:r>
              <a:rPr lang="en-US" dirty="0" err="1" smtClean="0"/>
              <a:t>trực</a:t>
            </a:r>
            <a:r>
              <a:rPr lang="en-US" dirty="0" smtClean="0"/>
              <a:t> </a:t>
            </a:r>
            <a:r>
              <a:rPr lang="en-US" dirty="0" err="1" smtClean="0"/>
              <a:t>tiếp</a:t>
            </a:r>
            <a:r>
              <a:rPr lang="en-US" dirty="0" smtClean="0"/>
              <a:t> </a:t>
            </a:r>
            <a:r>
              <a:rPr lang="en-US" dirty="0" err="1" smtClean="0"/>
              <a:t>của</a:t>
            </a:r>
            <a:r>
              <a:rPr lang="en-US" dirty="0" smtClean="0"/>
              <a:t> </a:t>
            </a:r>
            <a:r>
              <a:rPr lang="en-US" dirty="0" err="1" smtClean="0"/>
              <a:t>khách</a:t>
            </a:r>
            <a:r>
              <a:rPr lang="en-US" dirty="0" smtClean="0"/>
              <a:t> </a:t>
            </a:r>
            <a:r>
              <a:rPr lang="en-US" dirty="0" err="1" smtClean="0"/>
              <a:t>hàng</a:t>
            </a:r>
            <a:r>
              <a:rPr lang="en-US" dirty="0" smtClean="0"/>
              <a:t> (</a:t>
            </a:r>
            <a:r>
              <a:rPr lang="en-US" dirty="0" err="1" smtClean="0"/>
              <a:t>định</a:t>
            </a:r>
            <a:r>
              <a:rPr lang="en-US" dirty="0" smtClean="0"/>
              <a:t> </a:t>
            </a:r>
            <a:r>
              <a:rPr lang="en-US" dirty="0" err="1" smtClean="0"/>
              <a:t>nghĩa</a:t>
            </a:r>
            <a:r>
              <a:rPr lang="en-US" dirty="0" smtClean="0"/>
              <a:t> acceptance test), </a:t>
            </a:r>
            <a:r>
              <a:rPr lang="en-US" dirty="0" err="1" smtClean="0"/>
              <a:t>sử</a:t>
            </a:r>
            <a:r>
              <a:rPr lang="en-US" dirty="0" smtClean="0"/>
              <a:t> </a:t>
            </a:r>
            <a:r>
              <a:rPr lang="en-US" dirty="0" err="1" smtClean="0"/>
              <a:t>dụng</a:t>
            </a:r>
            <a:r>
              <a:rPr lang="en-US" dirty="0" smtClean="0"/>
              <a:t> </a:t>
            </a:r>
            <a:r>
              <a:rPr lang="en-US" dirty="0" err="1" smtClean="0"/>
              <a:t>mô</a:t>
            </a:r>
            <a:r>
              <a:rPr lang="en-US" dirty="0" smtClean="0"/>
              <a:t> </a:t>
            </a:r>
            <a:r>
              <a:rPr lang="en-US" dirty="0" err="1" smtClean="0"/>
              <a:t>hình</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cặp</a:t>
            </a:r>
            <a:r>
              <a:rPr lang="en-US" dirty="0" smtClean="0"/>
              <a:t> </a:t>
            </a:r>
            <a:r>
              <a:rPr lang="en-US" dirty="0" err="1" smtClean="0"/>
              <a:t>và</a:t>
            </a:r>
            <a:r>
              <a:rPr lang="en-US" dirty="0" smtClean="0"/>
              <a:t> </a:t>
            </a:r>
            <a:r>
              <a:rPr lang="en-US" dirty="0" err="1" smtClean="0"/>
              <a:t>đảm</a:t>
            </a:r>
            <a:r>
              <a:rPr lang="en-US" dirty="0" smtClean="0"/>
              <a:t> </a:t>
            </a:r>
            <a:r>
              <a:rPr lang="en-US" dirty="0" err="1" smtClean="0"/>
              <a:t>bảo</a:t>
            </a:r>
            <a:r>
              <a:rPr lang="en-US" dirty="0" smtClean="0"/>
              <a:t> </a:t>
            </a:r>
            <a:r>
              <a:rPr lang="en-US" dirty="0" err="1" smtClean="0"/>
              <a:t>việc</a:t>
            </a:r>
            <a:r>
              <a:rPr lang="en-US" dirty="0" smtClean="0"/>
              <a:t> </a:t>
            </a:r>
            <a:r>
              <a:rPr lang="en-US" dirty="0" err="1" smtClean="0"/>
              <a:t>tích</a:t>
            </a:r>
            <a:r>
              <a:rPr lang="en-US" dirty="0" smtClean="0"/>
              <a:t> </a:t>
            </a:r>
            <a:r>
              <a:rPr lang="en-US" dirty="0" err="1" smtClean="0"/>
              <a:t>hợp</a:t>
            </a:r>
            <a:r>
              <a:rPr lang="en-US" dirty="0" smtClean="0"/>
              <a:t> </a:t>
            </a:r>
            <a:r>
              <a:rPr lang="en-US" dirty="0" err="1" smtClean="0"/>
              <a:t>và</a:t>
            </a:r>
            <a:r>
              <a:rPr lang="en-US" dirty="0" smtClean="0"/>
              <a:t> refactor code </a:t>
            </a:r>
            <a:r>
              <a:rPr lang="en-US" dirty="0" err="1" smtClean="0"/>
              <a:t>liên</a:t>
            </a:r>
            <a:r>
              <a:rPr lang="en-US" dirty="0" smtClean="0"/>
              <a:t> </a:t>
            </a:r>
            <a:r>
              <a:rPr lang="en-US" dirty="0" err="1" smtClean="0"/>
              <a:t>tục</a:t>
            </a:r>
            <a:r>
              <a:rPr lang="en-US" dirty="0" smtClean="0"/>
              <a:t>. </a:t>
            </a:r>
            <a:r>
              <a:rPr lang="en-US" dirty="0" err="1" smtClean="0"/>
              <a:t>Những</a:t>
            </a:r>
            <a:r>
              <a:rPr lang="en-US" dirty="0" smtClean="0"/>
              <a:t> stories </a:t>
            </a:r>
            <a:r>
              <a:rPr lang="en-US" dirty="0" err="1" smtClean="0"/>
              <a:t>sẽ</a:t>
            </a:r>
            <a:r>
              <a:rPr lang="en-US" dirty="0" smtClean="0"/>
              <a:t> </a:t>
            </a:r>
            <a:r>
              <a:rPr lang="en-US" dirty="0" err="1" smtClean="0"/>
              <a:t>được</a:t>
            </a:r>
            <a:r>
              <a:rPr lang="en-US" dirty="0" smtClean="0"/>
              <a:t> chia </a:t>
            </a:r>
            <a:r>
              <a:rPr lang="en-US" dirty="0" err="1" smtClean="0"/>
              <a:t>nhỏ</a:t>
            </a:r>
            <a:r>
              <a:rPr lang="en-US" dirty="0" smtClean="0"/>
              <a:t> </a:t>
            </a:r>
            <a:r>
              <a:rPr lang="en-US" dirty="0" err="1" smtClean="0"/>
              <a:t>thành</a:t>
            </a:r>
            <a:r>
              <a:rPr lang="en-US" dirty="0" smtClean="0"/>
              <a:t> </a:t>
            </a:r>
            <a:r>
              <a:rPr lang="en-US" dirty="0" err="1" smtClean="0"/>
              <a:t>các</a:t>
            </a:r>
            <a:r>
              <a:rPr lang="en-US" dirty="0" smtClean="0"/>
              <a:t> task, </a:t>
            </a:r>
            <a:r>
              <a:rPr lang="en-US" dirty="0" err="1" smtClean="0"/>
              <a:t>đánh</a:t>
            </a:r>
            <a:r>
              <a:rPr lang="en-US" dirty="0" smtClean="0"/>
              <a:t> </a:t>
            </a:r>
            <a:r>
              <a:rPr lang="en-US" dirty="0" err="1" smtClean="0"/>
              <a:t>giá</a:t>
            </a:r>
            <a:r>
              <a:rPr lang="en-US" dirty="0" smtClean="0"/>
              <a:t> </a:t>
            </a:r>
            <a:r>
              <a:rPr lang="en-US" dirty="0" err="1" smtClean="0"/>
              <a:t>mức</a:t>
            </a:r>
            <a:r>
              <a:rPr lang="en-US" dirty="0" smtClean="0"/>
              <a:t> </a:t>
            </a:r>
            <a:r>
              <a:rPr lang="en-US" dirty="0" err="1" smtClean="0"/>
              <a:t>độ</a:t>
            </a:r>
            <a:r>
              <a:rPr lang="en-US" dirty="0" smtClean="0"/>
              <a:t> </a:t>
            </a:r>
            <a:r>
              <a:rPr lang="en-US" dirty="0" err="1" smtClean="0"/>
              <a:t>ưu</a:t>
            </a:r>
            <a:r>
              <a:rPr lang="en-US" dirty="0" smtClean="0"/>
              <a:t> </a:t>
            </a:r>
            <a:r>
              <a:rPr lang="en-US" dirty="0" err="1" smtClean="0"/>
              <a:t>tiên</a:t>
            </a:r>
            <a:r>
              <a:rPr lang="en-US" dirty="0" smtClean="0"/>
              <a:t>, </a:t>
            </a:r>
            <a:r>
              <a:rPr lang="en-US" dirty="0" err="1" smtClean="0"/>
              <a:t>ước</a:t>
            </a:r>
            <a:r>
              <a:rPr lang="en-US" dirty="0" smtClean="0"/>
              <a:t> </a:t>
            </a:r>
            <a:r>
              <a:rPr lang="en-US" dirty="0" err="1" smtClean="0"/>
              <a:t>lượng</a:t>
            </a:r>
            <a:r>
              <a:rPr lang="en-US" dirty="0" smtClean="0"/>
              <a:t> </a:t>
            </a:r>
            <a:r>
              <a:rPr lang="en-US" dirty="0" err="1" smtClean="0"/>
              <a:t>thời</a:t>
            </a:r>
            <a:r>
              <a:rPr lang="en-US" dirty="0" smtClean="0"/>
              <a:t> </a:t>
            </a:r>
            <a:r>
              <a:rPr lang="en-US" dirty="0" err="1" smtClean="0"/>
              <a:t>gian</a:t>
            </a:r>
            <a:r>
              <a:rPr lang="en-US" dirty="0" smtClean="0"/>
              <a:t> </a:t>
            </a:r>
            <a:r>
              <a:rPr lang="en-US" dirty="0" err="1" smtClean="0"/>
              <a:t>hoàn</a:t>
            </a:r>
            <a:r>
              <a:rPr lang="en-US" dirty="0" smtClean="0"/>
              <a:t> </a:t>
            </a:r>
            <a:r>
              <a:rPr lang="en-US" dirty="0" err="1" smtClean="0"/>
              <a:t>thành</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và</a:t>
            </a:r>
            <a:r>
              <a:rPr lang="en-US" dirty="0" smtClean="0"/>
              <a:t> test. </a:t>
            </a:r>
            <a:r>
              <a:rPr lang="en-US" dirty="0" err="1" smtClean="0"/>
              <a:t>Mỗi</a:t>
            </a:r>
            <a:r>
              <a:rPr lang="en-US" dirty="0" smtClean="0"/>
              <a:t> </a:t>
            </a:r>
            <a:r>
              <a:rPr lang="en-US" dirty="0" err="1" smtClean="0"/>
              <a:t>vòng</a:t>
            </a:r>
            <a:r>
              <a:rPr lang="en-US" dirty="0" smtClean="0"/>
              <a:t> </a:t>
            </a:r>
            <a:r>
              <a:rPr lang="en-US" dirty="0" err="1" smtClean="0"/>
              <a:t>phát</a:t>
            </a:r>
            <a:r>
              <a:rPr lang="en-US" dirty="0" smtClean="0"/>
              <a:t> </a:t>
            </a:r>
            <a:r>
              <a:rPr lang="en-US" dirty="0" err="1" smtClean="0"/>
              <a:t>triển</a:t>
            </a:r>
            <a:r>
              <a:rPr lang="en-US" dirty="0" smtClean="0"/>
              <a:t> (increment) </a:t>
            </a:r>
            <a:r>
              <a:rPr lang="en-US" dirty="0" err="1" smtClean="0"/>
              <a:t>được</a:t>
            </a:r>
            <a:r>
              <a:rPr lang="en-US" dirty="0" smtClean="0"/>
              <a:t> </a:t>
            </a:r>
            <a:r>
              <a:rPr lang="en-US" dirty="0" err="1" smtClean="0"/>
              <a:t>kiểm</a:t>
            </a:r>
            <a:r>
              <a:rPr lang="en-US" dirty="0" smtClean="0"/>
              <a:t> </a:t>
            </a:r>
            <a:r>
              <a:rPr lang="en-US" dirty="0" err="1" smtClean="0"/>
              <a:t>tra</a:t>
            </a:r>
            <a:r>
              <a:rPr lang="en-US" dirty="0" smtClean="0"/>
              <a:t> </a:t>
            </a:r>
            <a:r>
              <a:rPr lang="en-US" dirty="0" err="1" smtClean="0"/>
              <a:t>với</a:t>
            </a:r>
            <a:r>
              <a:rPr lang="en-US" dirty="0" smtClean="0"/>
              <a:t> </a:t>
            </a:r>
            <a:r>
              <a:rPr lang="en-US" dirty="0" err="1" smtClean="0"/>
              <a:t>những</a:t>
            </a:r>
            <a:r>
              <a:rPr lang="en-US" dirty="0" smtClean="0"/>
              <a:t> </a:t>
            </a:r>
            <a:r>
              <a:rPr lang="en-US" dirty="0" err="1" smtClean="0"/>
              <a:t>bài</a:t>
            </a:r>
            <a:r>
              <a:rPr lang="en-US" dirty="0" smtClean="0"/>
              <a:t> test </a:t>
            </a:r>
            <a:r>
              <a:rPr lang="en-US" dirty="0" err="1" smtClean="0"/>
              <a:t>tự</a:t>
            </a:r>
            <a:r>
              <a:rPr lang="en-US" dirty="0" smtClean="0"/>
              <a:t> </a:t>
            </a:r>
            <a:r>
              <a:rPr lang="en-US" dirty="0" err="1" smtClean="0"/>
              <a:t>động</a:t>
            </a:r>
            <a:r>
              <a:rPr lang="en-US" dirty="0" smtClean="0"/>
              <a:t> </a:t>
            </a:r>
            <a:r>
              <a:rPr lang="en-US" dirty="0" err="1" smtClean="0"/>
              <a:t>hoặc</a:t>
            </a:r>
            <a:r>
              <a:rPr lang="en-US" dirty="0" smtClean="0"/>
              <a:t> </a:t>
            </a:r>
            <a:r>
              <a:rPr lang="en-US" dirty="0" err="1" smtClean="0"/>
              <a:t>bằng</a:t>
            </a:r>
            <a:r>
              <a:rPr lang="en-US" dirty="0" smtClean="0"/>
              <a:t> </a:t>
            </a:r>
            <a:r>
              <a:rPr lang="en-US" dirty="0" err="1" smtClean="0"/>
              <a:t>tay</a:t>
            </a:r>
            <a:r>
              <a:rPr lang="en-US" dirty="0" smtClean="0"/>
              <a:t>. </a:t>
            </a:r>
            <a:r>
              <a:rPr lang="en-US" dirty="0" err="1" smtClean="0"/>
              <a:t>Mỗi</a:t>
            </a:r>
            <a:r>
              <a:rPr lang="en-US" dirty="0" smtClean="0"/>
              <a:t> </a:t>
            </a:r>
            <a:r>
              <a:rPr lang="en-US" dirty="0" err="1" smtClean="0"/>
              <a:t>vòng</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kéo</a:t>
            </a:r>
            <a:r>
              <a:rPr lang="en-US" dirty="0" smtClean="0"/>
              <a:t> </a:t>
            </a:r>
            <a:r>
              <a:rPr lang="en-US" dirty="0" err="1" smtClean="0"/>
              <a:t>dài</a:t>
            </a:r>
            <a:r>
              <a:rPr lang="en-US" dirty="0" smtClean="0"/>
              <a:t> </a:t>
            </a:r>
            <a:r>
              <a:rPr lang="en-US" dirty="0" err="1" smtClean="0"/>
              <a:t>từ</a:t>
            </a:r>
            <a:r>
              <a:rPr lang="en-US" dirty="0" smtClean="0"/>
              <a:t> 1-2 </a:t>
            </a:r>
            <a:r>
              <a:rPr lang="en-US" dirty="0" err="1" smtClean="0"/>
              <a:t>tuần</a:t>
            </a:r>
            <a:r>
              <a:rPr lang="en-US" dirty="0" smtClean="0"/>
              <a:t>.</a:t>
            </a:r>
          </a:p>
          <a:p>
            <a:pPr marL="455612" lvl="1" indent="-342900" algn="just">
              <a:buFont typeface="+mj-lt"/>
              <a:buAutoNum type="arabicPeriod" startAt="2"/>
            </a:pPr>
            <a:r>
              <a:rPr lang="en-US" b="1" dirty="0"/>
              <a:t>Scrum</a:t>
            </a:r>
            <a:r>
              <a:rPr lang="en-US" dirty="0"/>
              <a:t>: </a:t>
            </a:r>
            <a:r>
              <a:rPr lang="en-US" dirty="0" err="1"/>
              <a:t>phương</a:t>
            </a:r>
            <a:r>
              <a:rPr lang="en-US" dirty="0"/>
              <a:t> </a:t>
            </a:r>
            <a:r>
              <a:rPr lang="en-US" dirty="0" err="1"/>
              <a:t>pháp</a:t>
            </a:r>
            <a:r>
              <a:rPr lang="en-US" dirty="0"/>
              <a:t> </a:t>
            </a:r>
            <a:r>
              <a:rPr lang="en-US" dirty="0" err="1"/>
              <a:t>này</a:t>
            </a:r>
            <a:r>
              <a:rPr lang="en-US" dirty="0"/>
              <a:t> </a:t>
            </a:r>
            <a:r>
              <a:rPr lang="en-US" dirty="0" err="1"/>
              <a:t>mang</a:t>
            </a:r>
            <a:r>
              <a:rPr lang="en-US" dirty="0"/>
              <a:t> </a:t>
            </a:r>
            <a:r>
              <a:rPr lang="en-US" dirty="0" err="1"/>
              <a:t>tính</a:t>
            </a:r>
            <a:r>
              <a:rPr lang="en-US" dirty="0"/>
              <a:t> </a:t>
            </a:r>
            <a:r>
              <a:rPr lang="en-US" dirty="0" err="1"/>
              <a:t>quản</a:t>
            </a:r>
            <a:r>
              <a:rPr lang="en-US" dirty="0"/>
              <a:t> </a:t>
            </a:r>
            <a:r>
              <a:rPr lang="en-US" dirty="0" err="1"/>
              <a:t>lý</a:t>
            </a:r>
            <a:r>
              <a:rPr lang="en-US" dirty="0"/>
              <a:t> </a:t>
            </a:r>
            <a:r>
              <a:rPr lang="en-US" dirty="0" err="1"/>
              <a:t>dự</a:t>
            </a:r>
            <a:r>
              <a:rPr lang="en-US" dirty="0"/>
              <a:t> </a:t>
            </a:r>
            <a:r>
              <a:rPr lang="en-US" dirty="0" err="1"/>
              <a:t>án</a:t>
            </a:r>
            <a:r>
              <a:rPr lang="en-US" dirty="0"/>
              <a:t> </a:t>
            </a:r>
            <a:r>
              <a:rPr lang="en-US" dirty="0" err="1"/>
              <a:t>hơn</a:t>
            </a:r>
            <a:r>
              <a:rPr lang="en-US" dirty="0"/>
              <a:t> </a:t>
            </a:r>
            <a:r>
              <a:rPr lang="en-US" dirty="0" err="1"/>
              <a:t>các</a:t>
            </a:r>
            <a:r>
              <a:rPr lang="en-US" dirty="0"/>
              <a:t> </a:t>
            </a:r>
            <a:r>
              <a:rPr lang="en-US" dirty="0" err="1"/>
              <a:t>phương</a:t>
            </a:r>
            <a:r>
              <a:rPr lang="en-US" dirty="0"/>
              <a:t> </a:t>
            </a:r>
            <a:r>
              <a:rPr lang="en-US" dirty="0" err="1"/>
              <a:t>pháp</a:t>
            </a:r>
            <a:r>
              <a:rPr lang="en-US" dirty="0"/>
              <a:t> </a:t>
            </a:r>
            <a:r>
              <a:rPr lang="en-US" dirty="0" err="1"/>
              <a:t>khác</a:t>
            </a:r>
            <a:r>
              <a:rPr lang="en-US" dirty="0"/>
              <a:t>. Scrum master </a:t>
            </a:r>
            <a:r>
              <a:rPr lang="en-US" dirty="0" err="1"/>
              <a:t>quản</a:t>
            </a:r>
            <a:r>
              <a:rPr lang="en-US" dirty="0"/>
              <a:t> </a:t>
            </a:r>
            <a:r>
              <a:rPr lang="en-US" dirty="0" err="1"/>
              <a:t>lý</a:t>
            </a:r>
            <a:r>
              <a:rPr lang="en-US" dirty="0"/>
              <a:t> </a:t>
            </a:r>
            <a:r>
              <a:rPr lang="en-US" dirty="0" err="1"/>
              <a:t>các</a:t>
            </a:r>
            <a:r>
              <a:rPr lang="en-US" dirty="0"/>
              <a:t> </a:t>
            </a:r>
            <a:r>
              <a:rPr lang="en-US" dirty="0" err="1"/>
              <a:t>hoạt</a:t>
            </a:r>
            <a:r>
              <a:rPr lang="en-US" dirty="0"/>
              <a:t> </a:t>
            </a:r>
            <a:r>
              <a:rPr lang="en-US" dirty="0" err="1"/>
              <a:t>động</a:t>
            </a:r>
            <a:r>
              <a:rPr lang="en-US" dirty="0"/>
              <a:t> </a:t>
            </a:r>
            <a:r>
              <a:rPr lang="en-US" dirty="0" err="1"/>
              <a:t>trong</a:t>
            </a:r>
            <a:r>
              <a:rPr lang="en-US" dirty="0"/>
              <a:t> </a:t>
            </a:r>
            <a:r>
              <a:rPr lang="en-US" dirty="0" err="1"/>
              <a:t>mỗi</a:t>
            </a:r>
            <a:r>
              <a:rPr lang="en-US" dirty="0"/>
              <a:t> </a:t>
            </a:r>
            <a:r>
              <a:rPr lang="en-US" dirty="0" err="1"/>
              <a:t>vòng</a:t>
            </a:r>
            <a:r>
              <a:rPr lang="en-US" dirty="0"/>
              <a:t> </a:t>
            </a:r>
            <a:r>
              <a:rPr lang="en-US" dirty="0" err="1"/>
              <a:t>phát</a:t>
            </a:r>
            <a:r>
              <a:rPr lang="en-US" dirty="0"/>
              <a:t> </a:t>
            </a:r>
            <a:r>
              <a:rPr lang="en-US" dirty="0" err="1"/>
              <a:t>triển</a:t>
            </a:r>
            <a:r>
              <a:rPr lang="en-US" dirty="0"/>
              <a:t>. </a:t>
            </a:r>
            <a:r>
              <a:rPr lang="en-US" dirty="0" err="1"/>
              <a:t>Mỗi</a:t>
            </a:r>
            <a:r>
              <a:rPr lang="en-US" dirty="0"/>
              <a:t> </a:t>
            </a:r>
            <a:r>
              <a:rPr lang="en-US" dirty="0" err="1"/>
              <a:t>vòng</a:t>
            </a:r>
            <a:r>
              <a:rPr lang="en-US" dirty="0"/>
              <a:t> </a:t>
            </a:r>
            <a:r>
              <a:rPr lang="en-US" dirty="0" err="1"/>
              <a:t>phát</a:t>
            </a:r>
            <a:r>
              <a:rPr lang="en-US" dirty="0"/>
              <a:t> </a:t>
            </a:r>
            <a:r>
              <a:rPr lang="en-US" dirty="0" err="1"/>
              <a:t>triển</a:t>
            </a:r>
            <a:r>
              <a:rPr lang="en-US" dirty="0"/>
              <a:t> </a:t>
            </a:r>
            <a:r>
              <a:rPr lang="en-US" dirty="0" err="1"/>
              <a:t>được</a:t>
            </a:r>
            <a:r>
              <a:rPr lang="en-US" dirty="0"/>
              <a:t> </a:t>
            </a:r>
            <a:r>
              <a:rPr lang="en-US" dirty="0" err="1"/>
              <a:t>gọi</a:t>
            </a:r>
            <a:r>
              <a:rPr lang="en-US" dirty="0"/>
              <a:t> </a:t>
            </a:r>
            <a:r>
              <a:rPr lang="en-US" dirty="0" err="1"/>
              <a:t>là</a:t>
            </a:r>
            <a:r>
              <a:rPr lang="en-US" dirty="0"/>
              <a:t> 1 Sprint, </a:t>
            </a:r>
            <a:r>
              <a:rPr lang="en-US" dirty="0" err="1"/>
              <a:t>kéo</a:t>
            </a:r>
            <a:r>
              <a:rPr lang="en-US" dirty="0"/>
              <a:t> </a:t>
            </a:r>
            <a:r>
              <a:rPr lang="en-US" dirty="0" err="1"/>
              <a:t>dài</a:t>
            </a:r>
            <a:r>
              <a:rPr lang="en-US" dirty="0"/>
              <a:t> </a:t>
            </a:r>
            <a:r>
              <a:rPr lang="en-US" dirty="0" err="1"/>
              <a:t>không</a:t>
            </a:r>
            <a:r>
              <a:rPr lang="en-US" dirty="0"/>
              <a:t> </a:t>
            </a:r>
            <a:r>
              <a:rPr lang="en-US" dirty="0" err="1"/>
              <a:t>quá</a:t>
            </a:r>
            <a:r>
              <a:rPr lang="en-US" dirty="0"/>
              <a:t> 30 </a:t>
            </a:r>
            <a:r>
              <a:rPr lang="en-US" dirty="0" err="1"/>
              <a:t>ngày</a:t>
            </a:r>
            <a:r>
              <a:rPr lang="en-US" dirty="0"/>
              <a:t>. </a:t>
            </a:r>
            <a:r>
              <a:rPr lang="en-US" dirty="0" err="1"/>
              <a:t>Một</a:t>
            </a:r>
            <a:r>
              <a:rPr lang="en-US" dirty="0"/>
              <a:t> </a:t>
            </a:r>
            <a:r>
              <a:rPr lang="en-US" dirty="0" err="1"/>
              <a:t>danh</a:t>
            </a:r>
            <a:r>
              <a:rPr lang="en-US" dirty="0"/>
              <a:t> </a:t>
            </a:r>
            <a:r>
              <a:rPr lang="en-US" dirty="0" err="1"/>
              <a:t>sách</a:t>
            </a:r>
            <a:r>
              <a:rPr lang="en-US" dirty="0"/>
              <a:t> Product Backlog Item (PBI) </a:t>
            </a:r>
            <a:r>
              <a:rPr lang="en-US" dirty="0" err="1"/>
              <a:t>được</a:t>
            </a:r>
            <a:r>
              <a:rPr lang="en-US" dirty="0"/>
              <a:t> </a:t>
            </a:r>
            <a:r>
              <a:rPr lang="en-US" dirty="0" err="1"/>
              <a:t>xây</a:t>
            </a:r>
            <a:r>
              <a:rPr lang="en-US" dirty="0"/>
              <a:t> </a:t>
            </a:r>
            <a:r>
              <a:rPr lang="en-US" dirty="0" err="1"/>
              <a:t>dựng</a:t>
            </a:r>
            <a:r>
              <a:rPr lang="en-US" dirty="0"/>
              <a:t> </a:t>
            </a:r>
            <a:r>
              <a:rPr lang="en-US" dirty="0" err="1"/>
              <a:t>để</a:t>
            </a:r>
            <a:r>
              <a:rPr lang="en-US" dirty="0"/>
              <a:t> </a:t>
            </a:r>
            <a:r>
              <a:rPr lang="en-US" dirty="0" err="1"/>
              <a:t>xác</a:t>
            </a:r>
            <a:r>
              <a:rPr lang="en-US" dirty="0"/>
              <a:t> </a:t>
            </a:r>
            <a:r>
              <a:rPr lang="en-US" dirty="0" err="1"/>
              <a:t>định</a:t>
            </a:r>
            <a:r>
              <a:rPr lang="en-US" dirty="0"/>
              <a:t> </a:t>
            </a:r>
            <a:r>
              <a:rPr lang="en-US" dirty="0" err="1"/>
              <a:t>các</a:t>
            </a:r>
            <a:r>
              <a:rPr lang="en-US" dirty="0"/>
              <a:t> task, </a:t>
            </a:r>
            <a:r>
              <a:rPr lang="en-US" dirty="0" err="1"/>
              <a:t>đánh</a:t>
            </a:r>
            <a:r>
              <a:rPr lang="en-US" dirty="0"/>
              <a:t> </a:t>
            </a:r>
            <a:r>
              <a:rPr lang="en-US" dirty="0" err="1"/>
              <a:t>giá</a:t>
            </a:r>
            <a:r>
              <a:rPr lang="en-US" dirty="0"/>
              <a:t> </a:t>
            </a:r>
            <a:r>
              <a:rPr lang="en-US" dirty="0" err="1"/>
              <a:t>độ</a:t>
            </a:r>
            <a:r>
              <a:rPr lang="en-US" dirty="0"/>
              <a:t> </a:t>
            </a:r>
            <a:r>
              <a:rPr lang="en-US" dirty="0" err="1"/>
              <a:t>ưu</a:t>
            </a:r>
            <a:r>
              <a:rPr lang="en-US" dirty="0"/>
              <a:t> </a:t>
            </a:r>
            <a:r>
              <a:rPr lang="en-US" dirty="0" err="1"/>
              <a:t>tiên</a:t>
            </a:r>
            <a:r>
              <a:rPr lang="en-US" dirty="0"/>
              <a:t> </a:t>
            </a:r>
            <a:r>
              <a:rPr lang="en-US" dirty="0" err="1"/>
              <a:t>và</a:t>
            </a:r>
            <a:r>
              <a:rPr lang="en-US" dirty="0"/>
              <a:t> </a:t>
            </a:r>
            <a:r>
              <a:rPr lang="en-US" dirty="0" err="1"/>
              <a:t>ước</a:t>
            </a:r>
            <a:r>
              <a:rPr lang="en-US" dirty="0"/>
              <a:t> </a:t>
            </a:r>
            <a:r>
              <a:rPr lang="en-US" dirty="0" err="1"/>
              <a:t>lượng</a:t>
            </a:r>
            <a:r>
              <a:rPr lang="en-US" dirty="0"/>
              <a:t> </a:t>
            </a:r>
            <a:r>
              <a:rPr lang="en-US" dirty="0" err="1"/>
              <a:t>thời</a:t>
            </a:r>
            <a:r>
              <a:rPr lang="en-US" dirty="0"/>
              <a:t> </a:t>
            </a:r>
            <a:r>
              <a:rPr lang="en-US" dirty="0" err="1"/>
              <a:t>gian</a:t>
            </a:r>
            <a:r>
              <a:rPr lang="en-US" dirty="0"/>
              <a:t> </a:t>
            </a:r>
            <a:r>
              <a:rPr lang="en-US" dirty="0" err="1"/>
              <a:t>hoàn</a:t>
            </a:r>
            <a:r>
              <a:rPr lang="en-US" dirty="0"/>
              <a:t> </a:t>
            </a:r>
            <a:r>
              <a:rPr lang="en-US" dirty="0" err="1"/>
              <a:t>thành</a:t>
            </a:r>
            <a:r>
              <a:rPr lang="en-US" dirty="0"/>
              <a:t>. </a:t>
            </a:r>
            <a:r>
              <a:rPr lang="en-US" dirty="0" err="1"/>
              <a:t>Sản</a:t>
            </a:r>
            <a:r>
              <a:rPr lang="en-US" dirty="0"/>
              <a:t> </a:t>
            </a:r>
            <a:r>
              <a:rPr lang="en-US" dirty="0" err="1"/>
              <a:t>phẩm</a:t>
            </a:r>
            <a:r>
              <a:rPr lang="en-US" dirty="0"/>
              <a:t> </a:t>
            </a:r>
            <a:r>
              <a:rPr lang="en-US" dirty="0" err="1"/>
              <a:t>sẽ</a:t>
            </a:r>
            <a:r>
              <a:rPr lang="en-US" dirty="0"/>
              <a:t> </a:t>
            </a:r>
            <a:r>
              <a:rPr lang="en-US" dirty="0" err="1"/>
              <a:t>được</a:t>
            </a:r>
            <a:r>
              <a:rPr lang="en-US" dirty="0"/>
              <a:t> test </a:t>
            </a:r>
            <a:r>
              <a:rPr lang="en-US" dirty="0" err="1"/>
              <a:t>và</a:t>
            </a:r>
            <a:r>
              <a:rPr lang="en-US" dirty="0"/>
              <a:t> </a:t>
            </a:r>
            <a:r>
              <a:rPr lang="en-US" dirty="0" err="1"/>
              <a:t>phát</a:t>
            </a:r>
            <a:r>
              <a:rPr lang="en-US" dirty="0"/>
              <a:t> </a:t>
            </a:r>
            <a:r>
              <a:rPr lang="en-US" dirty="0" err="1"/>
              <a:t>hành</a:t>
            </a:r>
            <a:r>
              <a:rPr lang="en-US" dirty="0"/>
              <a:t> </a:t>
            </a:r>
            <a:r>
              <a:rPr lang="en-US" dirty="0" err="1"/>
              <a:t>sau</a:t>
            </a:r>
            <a:r>
              <a:rPr lang="en-US" dirty="0"/>
              <a:t> </a:t>
            </a:r>
            <a:r>
              <a:rPr lang="en-US" dirty="0" err="1"/>
              <a:t>mỗi</a:t>
            </a:r>
            <a:r>
              <a:rPr lang="en-US" dirty="0"/>
              <a:t> </a:t>
            </a:r>
            <a:r>
              <a:rPr lang="en-US" dirty="0" err="1"/>
              <a:t>vòng</a:t>
            </a:r>
            <a:r>
              <a:rPr lang="en-US" dirty="0"/>
              <a:t> </a:t>
            </a:r>
            <a:r>
              <a:rPr lang="en-US" dirty="0" err="1"/>
              <a:t>phát</a:t>
            </a:r>
            <a:r>
              <a:rPr lang="en-US" dirty="0"/>
              <a:t> </a:t>
            </a:r>
            <a:r>
              <a:rPr lang="en-US" dirty="0" err="1"/>
              <a:t>triển</a:t>
            </a:r>
            <a:r>
              <a:rPr lang="en-US" dirty="0"/>
              <a:t>. </a:t>
            </a:r>
            <a:r>
              <a:rPr lang="en-US" dirty="0" err="1"/>
              <a:t>Để</a:t>
            </a:r>
            <a:r>
              <a:rPr lang="en-US" dirty="0"/>
              <a:t> </a:t>
            </a:r>
            <a:r>
              <a:rPr lang="en-US" dirty="0" err="1"/>
              <a:t>đảm</a:t>
            </a:r>
            <a:r>
              <a:rPr lang="en-US" dirty="0"/>
              <a:t> </a:t>
            </a:r>
            <a:r>
              <a:rPr lang="en-US" dirty="0" err="1"/>
              <a:t>bảo</a:t>
            </a:r>
            <a:r>
              <a:rPr lang="en-US" dirty="0"/>
              <a:t> </a:t>
            </a:r>
            <a:r>
              <a:rPr lang="en-US" dirty="0" err="1"/>
              <a:t>công</a:t>
            </a:r>
            <a:r>
              <a:rPr lang="en-US" dirty="0"/>
              <a:t> </a:t>
            </a:r>
            <a:r>
              <a:rPr lang="en-US" dirty="0" err="1"/>
              <a:t>việc</a:t>
            </a:r>
            <a:r>
              <a:rPr lang="en-US" dirty="0"/>
              <a:t> </a:t>
            </a:r>
            <a:r>
              <a:rPr lang="en-US" dirty="0" err="1"/>
              <a:t>đúng</a:t>
            </a:r>
            <a:r>
              <a:rPr lang="en-US" dirty="0"/>
              <a:t> </a:t>
            </a:r>
            <a:r>
              <a:rPr lang="en-US" dirty="0" err="1"/>
              <a:t>kế</a:t>
            </a:r>
            <a:r>
              <a:rPr lang="en-US" dirty="0"/>
              <a:t> </a:t>
            </a:r>
            <a:r>
              <a:rPr lang="en-US" dirty="0" err="1"/>
              <a:t>hoạch</a:t>
            </a:r>
            <a:r>
              <a:rPr lang="en-US" dirty="0"/>
              <a:t>, </a:t>
            </a:r>
            <a:r>
              <a:rPr lang="en-US" dirty="0" err="1"/>
              <a:t>nhóm</a:t>
            </a:r>
            <a:r>
              <a:rPr lang="en-US" dirty="0"/>
              <a:t> </a:t>
            </a:r>
            <a:r>
              <a:rPr lang="en-US" dirty="0" err="1"/>
              <a:t>phát</a:t>
            </a:r>
            <a:r>
              <a:rPr lang="en-US" dirty="0"/>
              <a:t> </a:t>
            </a:r>
            <a:r>
              <a:rPr lang="en-US" dirty="0" err="1"/>
              <a:t>triển</a:t>
            </a:r>
            <a:r>
              <a:rPr lang="en-US" dirty="0"/>
              <a:t> </a:t>
            </a:r>
            <a:r>
              <a:rPr lang="en-US" dirty="0" err="1"/>
              <a:t>sẽ</a:t>
            </a:r>
            <a:r>
              <a:rPr lang="en-US" dirty="0"/>
              <a:t> </a:t>
            </a:r>
            <a:r>
              <a:rPr lang="en-US" dirty="0" err="1"/>
              <a:t>thực</a:t>
            </a:r>
            <a:r>
              <a:rPr lang="en-US" dirty="0"/>
              <a:t> </a:t>
            </a:r>
            <a:r>
              <a:rPr lang="en-US" dirty="0" err="1"/>
              <a:t>hiện</a:t>
            </a:r>
            <a:r>
              <a:rPr lang="en-US" dirty="0"/>
              <a:t> </a:t>
            </a:r>
            <a:r>
              <a:rPr lang="en-US" dirty="0" err="1"/>
              <a:t>họp</a:t>
            </a:r>
            <a:r>
              <a:rPr lang="en-US" dirty="0"/>
              <a:t> </a:t>
            </a:r>
            <a:r>
              <a:rPr lang="en-US" dirty="0" err="1"/>
              <a:t>mỗi</a:t>
            </a:r>
            <a:r>
              <a:rPr lang="en-US" dirty="0"/>
              <a:t> </a:t>
            </a:r>
            <a:r>
              <a:rPr lang="en-US" dirty="0" err="1"/>
              <a:t>ngày</a:t>
            </a:r>
            <a:r>
              <a:rPr lang="en-US" dirty="0"/>
              <a:t>, </a:t>
            </a:r>
            <a:r>
              <a:rPr lang="en-US" dirty="0" err="1"/>
              <a:t>thời</a:t>
            </a:r>
            <a:r>
              <a:rPr lang="en-US" dirty="0"/>
              <a:t> </a:t>
            </a:r>
            <a:r>
              <a:rPr lang="en-US" dirty="0" err="1"/>
              <a:t>gian</a:t>
            </a:r>
            <a:r>
              <a:rPr lang="en-US" dirty="0"/>
              <a:t> 15-30 </a:t>
            </a:r>
            <a:r>
              <a:rPr lang="en-US" dirty="0" err="1"/>
              <a:t>phút</a:t>
            </a:r>
            <a:r>
              <a:rPr lang="en-US" dirty="0"/>
              <a:t>.</a:t>
            </a:r>
          </a:p>
          <a:p>
            <a:pPr marL="455612" lvl="1" indent="-342900">
              <a:buFont typeface="+mj-lt"/>
              <a:buAutoNum type="arabicPeriod" startAt="2"/>
            </a:pPr>
            <a:r>
              <a:rPr lang="en-US" b="1" dirty="0"/>
              <a:t>Feature-Driven Development (FDD</a:t>
            </a:r>
            <a:r>
              <a:rPr lang="en-US" b="1" dirty="0" smtClean="0"/>
              <a:t>): </a:t>
            </a:r>
            <a:r>
              <a:rPr lang="en-US" dirty="0" err="1" smtClean="0"/>
              <a:t>gồm</a:t>
            </a:r>
            <a:r>
              <a:rPr lang="en-US" dirty="0" smtClean="0"/>
              <a:t> 5 </a:t>
            </a:r>
            <a:r>
              <a:rPr lang="en-US" dirty="0" err="1" smtClean="0"/>
              <a:t>giai</a:t>
            </a:r>
            <a:r>
              <a:rPr lang="en-US" dirty="0" smtClean="0"/>
              <a:t> </a:t>
            </a:r>
            <a:r>
              <a:rPr lang="en-US" dirty="0" err="1" smtClean="0"/>
              <a:t>đo</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31</a:t>
            </a:fld>
            <a:endParaRPr lang="en-US" dirty="0"/>
          </a:p>
        </p:txBody>
      </p:sp>
    </p:spTree>
    <p:extLst>
      <p:ext uri="{BB962C8B-B14F-4D97-AF65-F5344CB8AC3E}">
        <p14:creationId xmlns:p14="http://schemas.microsoft.com/office/powerpoint/2010/main" val="22323986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t>Nhóm</a:t>
            </a:r>
            <a:r>
              <a:rPr lang="en-US" b="1" dirty="0" smtClean="0"/>
              <a:t> </a:t>
            </a:r>
            <a:r>
              <a:rPr lang="en-US" b="1" dirty="0" err="1" smtClean="0"/>
              <a:t>phương</a:t>
            </a:r>
            <a:r>
              <a:rPr lang="en-US" b="1" dirty="0" smtClean="0"/>
              <a:t> </a:t>
            </a:r>
            <a:r>
              <a:rPr lang="en-US" b="1" dirty="0" err="1" smtClean="0"/>
              <a:t>pháp</a:t>
            </a:r>
            <a:r>
              <a:rPr lang="en-US" b="1" dirty="0" smtClean="0"/>
              <a:t> agile (</a:t>
            </a:r>
            <a:r>
              <a:rPr lang="en-US" b="1" dirty="0" err="1" smtClean="0"/>
              <a:t>tiếp</a:t>
            </a:r>
            <a:r>
              <a:rPr lang="en-US" b="1" dirty="0" smtClean="0"/>
              <a:t>)</a:t>
            </a:r>
            <a:endParaRPr lang="en-US" dirty="0"/>
          </a:p>
        </p:txBody>
      </p:sp>
      <p:sp>
        <p:nvSpPr>
          <p:cNvPr id="3" name="Content Placeholder 2"/>
          <p:cNvSpPr>
            <a:spLocks noGrp="1"/>
          </p:cNvSpPr>
          <p:nvPr>
            <p:ph idx="1"/>
          </p:nvPr>
        </p:nvSpPr>
        <p:spPr/>
        <p:txBody>
          <a:bodyPr>
            <a:normAutofit/>
          </a:bodyPr>
          <a:lstStyle/>
          <a:p>
            <a:pPr algn="just"/>
            <a:r>
              <a:rPr lang="en-US" dirty="0" err="1" smtClean="0"/>
              <a:t>Những</a:t>
            </a:r>
            <a:r>
              <a:rPr lang="en-US" dirty="0" smtClean="0"/>
              <a:t> </a:t>
            </a:r>
            <a:r>
              <a:rPr lang="en-US" dirty="0" err="1" smtClean="0"/>
              <a:t>phương</a:t>
            </a:r>
            <a:r>
              <a:rPr lang="en-US" dirty="0" smtClean="0"/>
              <a:t> </a:t>
            </a:r>
            <a:r>
              <a:rPr lang="en-US" dirty="0" err="1" smtClean="0"/>
              <a:t>pháp</a:t>
            </a:r>
            <a:r>
              <a:rPr lang="en-US" dirty="0" smtClean="0"/>
              <a:t> agile </a:t>
            </a:r>
            <a:r>
              <a:rPr lang="en-US" dirty="0" err="1" smtClean="0"/>
              <a:t>phổ</a:t>
            </a:r>
            <a:r>
              <a:rPr lang="en-US" dirty="0" smtClean="0"/>
              <a:t> </a:t>
            </a:r>
            <a:r>
              <a:rPr lang="en-US" dirty="0" err="1" smtClean="0"/>
              <a:t>biến</a:t>
            </a:r>
            <a:r>
              <a:rPr lang="en-US" dirty="0" smtClean="0"/>
              <a:t> </a:t>
            </a:r>
            <a:r>
              <a:rPr lang="en-US" dirty="0" err="1" smtClean="0"/>
              <a:t>gồm</a:t>
            </a:r>
            <a:r>
              <a:rPr lang="en-US" dirty="0" smtClean="0"/>
              <a:t>:</a:t>
            </a:r>
          </a:p>
          <a:p>
            <a:pPr marL="455612" lvl="1" indent="-342900" algn="just">
              <a:buFont typeface="+mj-lt"/>
              <a:buAutoNum type="arabicPeriod" startAt="2"/>
            </a:pPr>
            <a:r>
              <a:rPr lang="en-US" b="1" dirty="0" smtClean="0"/>
              <a:t>Feature-Driven </a:t>
            </a:r>
            <a:r>
              <a:rPr lang="en-US" b="1" dirty="0"/>
              <a:t>Development (FDD</a:t>
            </a:r>
            <a:r>
              <a:rPr lang="en-US" b="1" dirty="0" smtClean="0"/>
              <a:t>): </a:t>
            </a:r>
            <a:r>
              <a:rPr lang="en-US" dirty="0" err="1" smtClean="0"/>
              <a:t>là</a:t>
            </a:r>
            <a:r>
              <a:rPr lang="en-US" dirty="0" smtClean="0"/>
              <a:t> </a:t>
            </a:r>
            <a:r>
              <a:rPr lang="en-US" dirty="0" err="1" smtClean="0"/>
              <a:t>phương</a:t>
            </a:r>
            <a:r>
              <a:rPr lang="en-US" dirty="0" smtClean="0"/>
              <a:t> </a:t>
            </a:r>
            <a:r>
              <a:rPr lang="en-US" dirty="0" err="1" smtClean="0"/>
              <a:t>pháp</a:t>
            </a:r>
            <a:r>
              <a:rPr lang="en-US" dirty="0" smtClean="0"/>
              <a:t> </a:t>
            </a:r>
            <a:r>
              <a:rPr lang="en-US" dirty="0" err="1" smtClean="0"/>
              <a:t>tiếp</a:t>
            </a:r>
            <a:r>
              <a:rPr lang="en-US" dirty="0" smtClean="0"/>
              <a:t> </a:t>
            </a:r>
            <a:r>
              <a:rPr lang="en-US" dirty="0" err="1" smtClean="0"/>
              <a:t>cận</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phần</a:t>
            </a:r>
            <a:r>
              <a:rPr lang="en-US" dirty="0" smtClean="0"/>
              <a:t> </a:t>
            </a:r>
            <a:r>
              <a:rPr lang="en-US" dirty="0" err="1" smtClean="0"/>
              <a:t>mềm</a:t>
            </a:r>
            <a:r>
              <a:rPr lang="en-US" dirty="0"/>
              <a:t> </a:t>
            </a:r>
            <a:r>
              <a:rPr lang="en-US" dirty="0" err="1" smtClean="0"/>
              <a:t>theo</a:t>
            </a:r>
            <a:r>
              <a:rPr lang="en-US" dirty="0" smtClean="0"/>
              <a:t> </a:t>
            </a:r>
            <a:r>
              <a:rPr lang="en-US" dirty="0" err="1" smtClean="0"/>
              <a:t>những</a:t>
            </a:r>
            <a:r>
              <a:rPr lang="en-US" dirty="0" smtClean="0"/>
              <a:t> </a:t>
            </a:r>
            <a:r>
              <a:rPr lang="en-US" dirty="0" err="1" smtClean="0"/>
              <a:t>vòng</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ngắn</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quá</a:t>
            </a:r>
            <a:r>
              <a:rPr lang="en-US" dirty="0" smtClean="0"/>
              <a:t> </a:t>
            </a:r>
            <a:r>
              <a:rPr lang="en-US" dirty="0" err="1" smtClean="0"/>
              <a:t>trình</a:t>
            </a:r>
            <a:r>
              <a:rPr lang="en-US" dirty="0" smtClean="0"/>
              <a:t> </a:t>
            </a:r>
            <a:r>
              <a:rPr lang="en-US" dirty="0" err="1" smtClean="0"/>
              <a:t>gồm</a:t>
            </a:r>
            <a:r>
              <a:rPr lang="en-US" dirty="0" smtClean="0"/>
              <a:t> 5 </a:t>
            </a:r>
            <a:r>
              <a:rPr lang="en-US" dirty="0" err="1" smtClean="0"/>
              <a:t>giai</a:t>
            </a:r>
            <a:r>
              <a:rPr lang="en-US" dirty="0" smtClean="0"/>
              <a:t> </a:t>
            </a:r>
            <a:r>
              <a:rPr lang="en-US" dirty="0" err="1" smtClean="0"/>
              <a:t>đoạn</a:t>
            </a:r>
            <a:r>
              <a:rPr lang="en-US" dirty="0" smtClean="0"/>
              <a:t>: </a:t>
            </a:r>
          </a:p>
          <a:p>
            <a:pPr marL="454025" lvl="1" indent="-171450">
              <a:buFont typeface="Wingdings" panose="05000000000000000000" pitchFamily="2" charset="2"/>
              <a:buChar char="q"/>
            </a:pPr>
            <a:r>
              <a:rPr lang="en-US" dirty="0"/>
              <a:t> </a:t>
            </a:r>
            <a:r>
              <a:rPr lang="en-US" dirty="0" err="1" smtClean="0"/>
              <a:t>Phát</a:t>
            </a:r>
            <a:r>
              <a:rPr lang="en-US" dirty="0" smtClean="0"/>
              <a:t> </a:t>
            </a:r>
            <a:r>
              <a:rPr lang="en-US" dirty="0" err="1" smtClean="0"/>
              <a:t>triển</a:t>
            </a:r>
            <a:r>
              <a:rPr lang="en-US" dirty="0" smtClean="0"/>
              <a:t> </a:t>
            </a:r>
            <a:r>
              <a:rPr lang="en-US" dirty="0" err="1" smtClean="0"/>
              <a:t>mô</a:t>
            </a:r>
            <a:r>
              <a:rPr lang="en-US" dirty="0" smtClean="0"/>
              <a:t> </a:t>
            </a:r>
            <a:r>
              <a:rPr lang="en-US" dirty="0" err="1" smtClean="0"/>
              <a:t>hình</a:t>
            </a:r>
            <a:r>
              <a:rPr lang="en-US" dirty="0" smtClean="0"/>
              <a:t> </a:t>
            </a:r>
            <a:r>
              <a:rPr lang="en-US" dirty="0" err="1" smtClean="0"/>
              <a:t>sản</a:t>
            </a:r>
            <a:r>
              <a:rPr lang="en-US" dirty="0" smtClean="0"/>
              <a:t> </a:t>
            </a:r>
            <a:r>
              <a:rPr lang="en-US" dirty="0" err="1" smtClean="0"/>
              <a:t>phẩm</a:t>
            </a:r>
            <a:r>
              <a:rPr lang="en-US" dirty="0" smtClean="0"/>
              <a:t> </a:t>
            </a:r>
          </a:p>
          <a:p>
            <a:pPr marL="454025" lvl="1" indent="-171450">
              <a:buFont typeface="Wingdings" panose="05000000000000000000" pitchFamily="2" charset="2"/>
              <a:buChar char="q"/>
            </a:pPr>
            <a:r>
              <a:rPr lang="en-US" dirty="0"/>
              <a:t> </a:t>
            </a:r>
            <a:r>
              <a:rPr lang="en-US" dirty="0" err="1" smtClean="0"/>
              <a:t>Tạo</a:t>
            </a:r>
            <a:r>
              <a:rPr lang="en-US" dirty="0" smtClean="0"/>
              <a:t> </a:t>
            </a:r>
            <a:r>
              <a:rPr lang="en-US" dirty="0" err="1" smtClean="0"/>
              <a:t>ra</a:t>
            </a:r>
            <a:r>
              <a:rPr lang="en-US" dirty="0" smtClean="0"/>
              <a:t> </a:t>
            </a:r>
            <a:r>
              <a:rPr lang="en-US" dirty="0" err="1" smtClean="0"/>
              <a:t>danh</a:t>
            </a:r>
            <a:r>
              <a:rPr lang="en-US" dirty="0" smtClean="0"/>
              <a:t> </a:t>
            </a:r>
            <a:r>
              <a:rPr lang="en-US" dirty="0" err="1" smtClean="0"/>
              <a:t>sách</a:t>
            </a:r>
            <a:r>
              <a:rPr lang="en-US" dirty="0" smtClean="0"/>
              <a:t> </a:t>
            </a:r>
            <a:r>
              <a:rPr lang="en-US" dirty="0" err="1" smtClean="0"/>
              <a:t>nhu</a:t>
            </a:r>
            <a:r>
              <a:rPr lang="en-US" dirty="0" smtClean="0"/>
              <a:t> </a:t>
            </a:r>
            <a:r>
              <a:rPr lang="en-US" dirty="0" err="1" smtClean="0"/>
              <a:t>cầu</a:t>
            </a:r>
            <a:r>
              <a:rPr lang="en-US" dirty="0" smtClean="0"/>
              <a:t>/</a:t>
            </a:r>
            <a:r>
              <a:rPr lang="en-US" dirty="0" err="1" smtClean="0"/>
              <a:t>tính</a:t>
            </a:r>
            <a:r>
              <a:rPr lang="en-US" dirty="0" smtClean="0"/>
              <a:t> </a:t>
            </a:r>
            <a:r>
              <a:rPr lang="en-US" dirty="0" err="1" smtClean="0"/>
              <a:t>năng</a:t>
            </a:r>
            <a:endParaRPr lang="en-US" dirty="0" smtClean="0"/>
          </a:p>
          <a:p>
            <a:pPr marL="454025" lvl="1" indent="-171450">
              <a:buFont typeface="Wingdings" panose="05000000000000000000" pitchFamily="2" charset="2"/>
              <a:buChar char="q"/>
            </a:pPr>
            <a:r>
              <a:rPr lang="en-US" dirty="0"/>
              <a:t> </a:t>
            </a:r>
            <a:r>
              <a:rPr lang="en-US" dirty="0" err="1" smtClean="0"/>
              <a:t>Xây</a:t>
            </a:r>
            <a:r>
              <a:rPr lang="en-US" dirty="0" smtClean="0"/>
              <a:t> </a:t>
            </a:r>
            <a:r>
              <a:rPr lang="en-US" dirty="0" err="1" smtClean="0"/>
              <a:t>dựng</a:t>
            </a:r>
            <a:r>
              <a:rPr lang="en-US" dirty="0"/>
              <a:t> </a:t>
            </a:r>
            <a:r>
              <a:rPr lang="en-US" dirty="0" err="1" smtClean="0"/>
              <a:t>kế</a:t>
            </a:r>
            <a:r>
              <a:rPr lang="en-US" dirty="0"/>
              <a:t> </a:t>
            </a:r>
            <a:r>
              <a:rPr lang="en-US" dirty="0" err="1" smtClean="0"/>
              <a:t>hoạch</a:t>
            </a:r>
            <a:r>
              <a:rPr lang="en-US" dirty="0" smtClean="0"/>
              <a:t> </a:t>
            </a:r>
            <a:r>
              <a:rPr lang="en-US" dirty="0" err="1" smtClean="0"/>
              <a:t>phát</a:t>
            </a:r>
            <a:r>
              <a:rPr lang="en-US" dirty="0" smtClean="0"/>
              <a:t> </a:t>
            </a:r>
            <a:r>
              <a:rPr lang="en-US" dirty="0" err="1" smtClean="0"/>
              <a:t>triển</a:t>
            </a:r>
            <a:r>
              <a:rPr lang="en-US" dirty="0" smtClean="0"/>
              <a:t> </a:t>
            </a:r>
          </a:p>
          <a:p>
            <a:pPr marL="454025" lvl="1" indent="-171450">
              <a:buFont typeface="Wingdings" panose="05000000000000000000" pitchFamily="2" charset="2"/>
              <a:buChar char="q"/>
            </a:pPr>
            <a:r>
              <a:rPr lang="en-US" dirty="0"/>
              <a:t> </a:t>
            </a:r>
            <a:r>
              <a:rPr lang="en-US" dirty="0" err="1" smtClean="0"/>
              <a:t>Xây</a:t>
            </a:r>
            <a:r>
              <a:rPr lang="en-US" dirty="0" smtClean="0"/>
              <a:t> </a:t>
            </a:r>
            <a:r>
              <a:rPr lang="en-US" dirty="0" err="1" smtClean="0"/>
              <a:t>dựng</a:t>
            </a:r>
            <a:r>
              <a:rPr lang="en-US" dirty="0" smtClean="0"/>
              <a:t> </a:t>
            </a:r>
            <a:r>
              <a:rPr lang="en-US" dirty="0" err="1" smtClean="0"/>
              <a:t>thiết</a:t>
            </a:r>
            <a:r>
              <a:rPr lang="en-US" dirty="0" smtClean="0"/>
              <a:t> </a:t>
            </a:r>
            <a:r>
              <a:rPr lang="en-US" dirty="0" err="1" smtClean="0"/>
              <a:t>kế</a:t>
            </a:r>
            <a:r>
              <a:rPr lang="en-US" dirty="0" smtClean="0"/>
              <a:t> </a:t>
            </a:r>
            <a:r>
              <a:rPr lang="en-US" dirty="0" err="1" smtClean="0"/>
              <a:t>cho</a:t>
            </a:r>
            <a:r>
              <a:rPr lang="en-US" dirty="0" smtClean="0"/>
              <a:t> </a:t>
            </a:r>
            <a:r>
              <a:rPr lang="en-US" dirty="0" err="1" smtClean="0"/>
              <a:t>các</a:t>
            </a:r>
            <a:r>
              <a:rPr lang="en-US" dirty="0" smtClean="0"/>
              <a:t> </a:t>
            </a:r>
            <a:r>
              <a:rPr lang="en-US" dirty="0" err="1" smtClean="0"/>
              <a:t>tính</a:t>
            </a:r>
            <a:r>
              <a:rPr lang="en-US" dirty="0" smtClean="0"/>
              <a:t> </a:t>
            </a:r>
            <a:r>
              <a:rPr lang="en-US" dirty="0" err="1" smtClean="0"/>
              <a:t>năng</a:t>
            </a:r>
            <a:r>
              <a:rPr lang="en-US" dirty="0" smtClean="0"/>
              <a:t> </a:t>
            </a:r>
            <a:r>
              <a:rPr lang="en-US" dirty="0" err="1" smtClean="0"/>
              <a:t>theo</a:t>
            </a:r>
            <a:r>
              <a:rPr lang="en-US" dirty="0" smtClean="0"/>
              <a:t> </a:t>
            </a:r>
            <a:r>
              <a:rPr lang="en-US" dirty="0" err="1" smtClean="0"/>
              <a:t>vòng</a:t>
            </a:r>
            <a:r>
              <a:rPr lang="en-US" dirty="0" smtClean="0"/>
              <a:t> </a:t>
            </a:r>
            <a:r>
              <a:rPr lang="en-US" dirty="0" err="1" smtClean="0"/>
              <a:t>phát</a:t>
            </a:r>
            <a:r>
              <a:rPr lang="en-US" dirty="0" smtClean="0"/>
              <a:t> </a:t>
            </a:r>
            <a:r>
              <a:rPr lang="en-US" dirty="0" err="1" smtClean="0"/>
              <a:t>triển</a:t>
            </a:r>
            <a:endParaRPr lang="en-US" dirty="0" smtClean="0"/>
          </a:p>
          <a:p>
            <a:pPr marL="454025" lvl="1" indent="-171450">
              <a:buFont typeface="Wingdings" panose="05000000000000000000" pitchFamily="2" charset="2"/>
              <a:buChar char="q"/>
            </a:pPr>
            <a:r>
              <a:rPr lang="en-US" dirty="0"/>
              <a:t> </a:t>
            </a:r>
            <a:r>
              <a:rPr lang="en-US" dirty="0" err="1" smtClean="0"/>
              <a:t>Lập</a:t>
            </a:r>
            <a:r>
              <a:rPr lang="en-US" dirty="0" smtClean="0"/>
              <a:t> </a:t>
            </a:r>
            <a:r>
              <a:rPr lang="en-US" dirty="0" err="1" smtClean="0"/>
              <a:t>trình</a:t>
            </a:r>
            <a:r>
              <a:rPr lang="en-US" dirty="0" smtClean="0"/>
              <a:t>, test </a:t>
            </a:r>
            <a:r>
              <a:rPr lang="en-US" dirty="0" err="1" smtClean="0"/>
              <a:t>và</a:t>
            </a:r>
            <a:r>
              <a:rPr lang="en-US" dirty="0" smtClean="0"/>
              <a:t> </a:t>
            </a:r>
            <a:r>
              <a:rPr lang="en-US" dirty="0" err="1" smtClean="0"/>
              <a:t>tích</a:t>
            </a:r>
            <a:r>
              <a:rPr lang="en-US" dirty="0" smtClean="0"/>
              <a:t> </a:t>
            </a:r>
            <a:r>
              <a:rPr lang="en-US" dirty="0" err="1" smtClean="0"/>
              <a:t>hợp</a:t>
            </a:r>
            <a:r>
              <a:rPr lang="en-US" dirty="0" smtClean="0"/>
              <a:t> </a:t>
            </a:r>
            <a:r>
              <a:rPr lang="en-US" dirty="0" err="1" smtClean="0"/>
              <a:t>các</a:t>
            </a:r>
            <a:r>
              <a:rPr lang="en-US" dirty="0" smtClean="0"/>
              <a:t> </a:t>
            </a:r>
            <a:r>
              <a:rPr lang="en-US" dirty="0" err="1" smtClean="0"/>
              <a:t>tính</a:t>
            </a:r>
            <a:r>
              <a:rPr lang="en-US" dirty="0" smtClean="0"/>
              <a:t> </a:t>
            </a:r>
            <a:r>
              <a:rPr lang="en-US" dirty="0" err="1" smtClean="0"/>
              <a:t>năng</a:t>
            </a:r>
            <a:r>
              <a:rPr lang="en-US" dirty="0"/>
              <a:t/>
            </a:r>
            <a:br>
              <a:rPr lang="en-US" dirty="0"/>
            </a:b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32</a:t>
            </a:fld>
            <a:endParaRPr lang="en-US" dirty="0"/>
          </a:p>
        </p:txBody>
      </p:sp>
    </p:spTree>
    <p:extLst>
      <p:ext uri="{BB962C8B-B14F-4D97-AF65-F5344CB8AC3E}">
        <p14:creationId xmlns:p14="http://schemas.microsoft.com/office/powerpoint/2010/main" val="87626044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a:t>JIRA: </a:t>
            </a:r>
            <a:r>
              <a:rPr lang="en-US" dirty="0">
                <a:hlinkClick r:id="rId3"/>
              </a:rPr>
              <a:t>https://</a:t>
            </a:r>
            <a:r>
              <a:rPr lang="en-US" dirty="0" smtClean="0">
                <a:hlinkClick r:id="rId3"/>
              </a:rPr>
              <a:t>www.atlassian.com/software/jira</a:t>
            </a:r>
            <a:endParaRPr lang="en-US" dirty="0" smtClean="0"/>
          </a:p>
          <a:p>
            <a:r>
              <a:rPr lang="en-US" dirty="0" err="1" smtClean="0"/>
              <a:t>Được</a:t>
            </a:r>
            <a:r>
              <a:rPr lang="en-US" dirty="0" smtClean="0"/>
              <a:t> </a:t>
            </a:r>
            <a:r>
              <a:rPr lang="en-US" dirty="0" err="1" smtClean="0"/>
              <a:t>sử</a:t>
            </a:r>
            <a:r>
              <a:rPr lang="en-US" dirty="0" smtClean="0"/>
              <a:t> </a:t>
            </a:r>
            <a:r>
              <a:rPr lang="en-US" dirty="0" err="1" smtClean="0"/>
              <a:t>dụng</a:t>
            </a:r>
            <a:r>
              <a:rPr lang="en-US" dirty="0" smtClean="0"/>
              <a:t> </a:t>
            </a:r>
            <a:r>
              <a:rPr lang="en-US" dirty="0" err="1" smtClean="0"/>
              <a:t>trong</a:t>
            </a:r>
            <a:r>
              <a:rPr lang="en-US" dirty="0" smtClean="0"/>
              <a:t> </a:t>
            </a:r>
            <a:r>
              <a:rPr lang="en-US" dirty="0" err="1" smtClean="0"/>
              <a:t>việc</a:t>
            </a:r>
            <a:r>
              <a:rPr lang="en-US" dirty="0" smtClean="0"/>
              <a:t> </a:t>
            </a:r>
            <a:r>
              <a:rPr lang="en-US" dirty="0" err="1" smtClean="0"/>
              <a:t>phát</a:t>
            </a:r>
            <a:r>
              <a:rPr lang="en-US" dirty="0" smtClean="0"/>
              <a:t> </a:t>
            </a:r>
            <a:r>
              <a:rPr lang="en-US" dirty="0" err="1" smtClean="0"/>
              <a:t>triển</a:t>
            </a:r>
            <a:r>
              <a:rPr lang="en-US" dirty="0" smtClean="0"/>
              <a:t> </a:t>
            </a:r>
            <a:r>
              <a:rPr lang="en-US" dirty="0" err="1" smtClean="0"/>
              <a:t>phần</a:t>
            </a:r>
            <a:r>
              <a:rPr lang="en-US" dirty="0" smtClean="0"/>
              <a:t> </a:t>
            </a:r>
            <a:r>
              <a:rPr lang="en-US" dirty="0" err="1" smtClean="0"/>
              <a:t>mềm</a:t>
            </a:r>
            <a:r>
              <a:rPr lang="en-US" dirty="0" smtClean="0"/>
              <a:t> </a:t>
            </a:r>
            <a:r>
              <a:rPr lang="en-US" dirty="0" err="1" smtClean="0"/>
              <a:t>theo</a:t>
            </a:r>
            <a:r>
              <a:rPr lang="en-US" dirty="0" smtClean="0"/>
              <a:t> </a:t>
            </a:r>
            <a:r>
              <a:rPr lang="en-US" dirty="0" err="1" smtClean="0"/>
              <a:t>phương</a:t>
            </a:r>
            <a:r>
              <a:rPr lang="en-US" dirty="0" smtClean="0"/>
              <a:t> </a:t>
            </a:r>
            <a:r>
              <a:rPr lang="en-US" dirty="0" err="1" smtClean="0"/>
              <a:t>pháp</a:t>
            </a:r>
            <a:r>
              <a:rPr lang="en-US" dirty="0" smtClean="0"/>
              <a:t> Scrum.</a:t>
            </a:r>
          </a:p>
          <a:p>
            <a:r>
              <a:rPr lang="en-US" dirty="0" err="1" smtClean="0"/>
              <a:t>Tích</a:t>
            </a:r>
            <a:r>
              <a:rPr lang="en-US" dirty="0" smtClean="0"/>
              <a:t> </a:t>
            </a:r>
            <a:r>
              <a:rPr lang="en-US" dirty="0" err="1" smtClean="0"/>
              <a:t>hợp</a:t>
            </a:r>
            <a:r>
              <a:rPr lang="en-US" dirty="0" smtClean="0"/>
              <a:t> </a:t>
            </a:r>
            <a:r>
              <a:rPr lang="en-US" dirty="0" err="1" smtClean="0"/>
              <a:t>nhiều</a:t>
            </a:r>
            <a:r>
              <a:rPr lang="en-US" dirty="0" smtClean="0"/>
              <a:t> </a:t>
            </a:r>
            <a:r>
              <a:rPr lang="en-US" dirty="0" err="1" smtClean="0"/>
              <a:t>tính</a:t>
            </a:r>
            <a:r>
              <a:rPr lang="en-US" dirty="0"/>
              <a:t> </a:t>
            </a:r>
            <a:r>
              <a:rPr lang="en-US" dirty="0" err="1" smtClean="0"/>
              <a:t>năng</a:t>
            </a:r>
            <a:r>
              <a:rPr lang="en-US" dirty="0" smtClean="0"/>
              <a:t> </a:t>
            </a:r>
            <a:r>
              <a:rPr lang="en-US" dirty="0" err="1" smtClean="0"/>
              <a:t>hỗ</a:t>
            </a:r>
            <a:r>
              <a:rPr lang="en-US" dirty="0" smtClean="0"/>
              <a:t> </a:t>
            </a:r>
            <a:r>
              <a:rPr lang="en-US" dirty="0" err="1" smtClean="0"/>
              <a:t>trợ</a:t>
            </a:r>
            <a:r>
              <a:rPr lang="en-US" dirty="0" smtClean="0"/>
              <a:t> </a:t>
            </a:r>
            <a:r>
              <a:rPr lang="en-US" dirty="0" err="1" smtClean="0"/>
              <a:t>lập</a:t>
            </a:r>
            <a:r>
              <a:rPr lang="en-US" dirty="0" smtClean="0"/>
              <a:t> </a:t>
            </a:r>
            <a:r>
              <a:rPr lang="en-US" dirty="0" err="1" smtClean="0"/>
              <a:t>trình</a:t>
            </a:r>
            <a:r>
              <a:rPr lang="en-US" dirty="0" smtClean="0"/>
              <a:t> </a:t>
            </a:r>
            <a:r>
              <a:rPr lang="en-US" dirty="0" err="1" smtClean="0"/>
              <a:t>viên</a:t>
            </a:r>
            <a:r>
              <a:rPr lang="en-US" dirty="0" smtClean="0"/>
              <a:t> </a:t>
            </a:r>
            <a:r>
              <a:rPr lang="en-US" dirty="0" err="1" smtClean="0"/>
              <a:t>trong</a:t>
            </a:r>
            <a:r>
              <a:rPr lang="en-US" dirty="0" smtClean="0"/>
              <a:t> </a:t>
            </a:r>
            <a:r>
              <a:rPr lang="en-US" dirty="0" err="1" smtClean="0"/>
              <a:t>việc</a:t>
            </a:r>
            <a:r>
              <a:rPr lang="en-US" dirty="0" smtClean="0"/>
              <a:t>:</a:t>
            </a:r>
          </a:p>
          <a:p>
            <a:r>
              <a:rPr lang="en-US" dirty="0" smtClean="0"/>
              <a:t>- </a:t>
            </a:r>
            <a:r>
              <a:rPr lang="en-US" dirty="0" err="1" smtClean="0"/>
              <a:t>Quản</a:t>
            </a:r>
            <a:r>
              <a:rPr lang="en-US" dirty="0" smtClean="0"/>
              <a:t> </a:t>
            </a:r>
            <a:r>
              <a:rPr lang="en-US" dirty="0" err="1" smtClean="0"/>
              <a:t>lý</a:t>
            </a:r>
            <a:r>
              <a:rPr lang="en-US" dirty="0" smtClean="0"/>
              <a:t> </a:t>
            </a:r>
            <a:r>
              <a:rPr lang="en-US" dirty="0" err="1" smtClean="0"/>
              <a:t>và</a:t>
            </a:r>
            <a:r>
              <a:rPr lang="en-US" dirty="0" smtClean="0"/>
              <a:t> </a:t>
            </a:r>
            <a:r>
              <a:rPr lang="en-US" dirty="0" err="1" smtClean="0"/>
              <a:t>phân</a:t>
            </a:r>
            <a:r>
              <a:rPr lang="en-US" dirty="0" smtClean="0"/>
              <a:t> </a:t>
            </a:r>
            <a:r>
              <a:rPr lang="en-US" dirty="0" err="1" smtClean="0"/>
              <a:t>công</a:t>
            </a:r>
            <a:r>
              <a:rPr lang="en-US" dirty="0" smtClean="0"/>
              <a:t> </a:t>
            </a:r>
            <a:r>
              <a:rPr lang="en-US" dirty="0" err="1" smtClean="0"/>
              <a:t>công</a:t>
            </a:r>
            <a:r>
              <a:rPr lang="en-US" dirty="0" smtClean="0"/>
              <a:t> </a:t>
            </a:r>
            <a:r>
              <a:rPr lang="en-US" dirty="0" err="1" smtClean="0"/>
              <a:t>việc</a:t>
            </a:r>
            <a:r>
              <a:rPr lang="en-US" dirty="0" smtClean="0"/>
              <a:t> </a:t>
            </a:r>
          </a:p>
          <a:p>
            <a:r>
              <a:rPr lang="en-US" dirty="0" smtClean="0"/>
              <a:t>- Review code</a:t>
            </a:r>
          </a:p>
          <a:p>
            <a:r>
              <a:rPr lang="en-US" dirty="0" smtClean="0"/>
              <a:t>- </a:t>
            </a:r>
            <a:r>
              <a:rPr lang="en-US" dirty="0" err="1" smtClean="0"/>
              <a:t>Tự</a:t>
            </a:r>
            <a:r>
              <a:rPr lang="en-US" dirty="0" smtClean="0"/>
              <a:t> </a:t>
            </a:r>
            <a:r>
              <a:rPr lang="en-US" dirty="0" err="1" smtClean="0"/>
              <a:t>động</a:t>
            </a:r>
            <a:r>
              <a:rPr lang="en-US" dirty="0" smtClean="0"/>
              <a:t> build </a:t>
            </a:r>
            <a:r>
              <a:rPr lang="en-US" dirty="0" err="1" smtClean="0"/>
              <a:t>phần</a:t>
            </a:r>
            <a:r>
              <a:rPr lang="en-US" dirty="0" smtClean="0"/>
              <a:t> </a:t>
            </a:r>
            <a:r>
              <a:rPr lang="en-US" dirty="0" err="1" smtClean="0"/>
              <a:t>mềm</a:t>
            </a:r>
            <a:r>
              <a:rPr lang="en-US" dirty="0"/>
              <a:t> </a:t>
            </a:r>
            <a:r>
              <a:rPr lang="en-US" dirty="0" err="1" smtClean="0"/>
              <a:t>và</a:t>
            </a:r>
            <a:r>
              <a:rPr lang="en-US" dirty="0" smtClean="0"/>
              <a:t> test</a:t>
            </a:r>
          </a:p>
          <a:p>
            <a:r>
              <a:rPr lang="en-US" dirty="0" smtClean="0"/>
              <a:t>- </a:t>
            </a:r>
            <a:r>
              <a:rPr lang="en-US" dirty="0" err="1" smtClean="0"/>
              <a:t>Cung</a:t>
            </a:r>
            <a:r>
              <a:rPr lang="en-US" dirty="0" smtClean="0"/>
              <a:t> </a:t>
            </a:r>
            <a:r>
              <a:rPr lang="en-US" dirty="0" err="1" smtClean="0"/>
              <a:t>cấp</a:t>
            </a:r>
            <a:r>
              <a:rPr lang="en-US" dirty="0" smtClean="0"/>
              <a:t> </a:t>
            </a:r>
            <a:r>
              <a:rPr lang="en-US" dirty="0" err="1" smtClean="0"/>
              <a:t>những</a:t>
            </a:r>
            <a:r>
              <a:rPr lang="en-US" dirty="0" smtClean="0"/>
              <a:t> </a:t>
            </a:r>
            <a:r>
              <a:rPr lang="en-US" dirty="0" err="1" smtClean="0"/>
              <a:t>tiện</a:t>
            </a:r>
            <a:r>
              <a:rPr lang="en-US" dirty="0" smtClean="0"/>
              <a:t> </a:t>
            </a:r>
            <a:r>
              <a:rPr lang="en-US" dirty="0" err="1" smtClean="0"/>
              <a:t>ích</a:t>
            </a:r>
            <a:r>
              <a:rPr lang="en-US" dirty="0" smtClean="0"/>
              <a:t> </a:t>
            </a:r>
            <a:r>
              <a:rPr lang="en-US" dirty="0" err="1" smtClean="0"/>
              <a:t>hữu</a:t>
            </a:r>
            <a:r>
              <a:rPr lang="en-US" dirty="0" smtClean="0"/>
              <a:t> </a:t>
            </a:r>
            <a:r>
              <a:rPr lang="en-US" dirty="0" err="1" smtClean="0"/>
              <a:t>dụng</a:t>
            </a:r>
            <a:r>
              <a:rPr lang="en-US" dirty="0" smtClean="0"/>
              <a:t> </a:t>
            </a:r>
            <a:r>
              <a:rPr lang="en-US" dirty="0" err="1" smtClean="0"/>
              <a:t>khác</a:t>
            </a:r>
            <a:endParaRPr lang="en-US" dirty="0" smtClean="0"/>
          </a:p>
          <a:p>
            <a:pPr marL="0" indent="0">
              <a:buNone/>
            </a:pPr>
            <a:endParaRPr lang="en-US" dirty="0"/>
          </a:p>
        </p:txBody>
      </p:sp>
      <p:sp>
        <p:nvSpPr>
          <p:cNvPr id="4" name="Slide Number Placeholder 3"/>
          <p:cNvSpPr>
            <a:spLocks noGrp="1"/>
          </p:cNvSpPr>
          <p:nvPr>
            <p:ph type="sldNum" sz="quarter" idx="12"/>
          </p:nvPr>
        </p:nvSpPr>
        <p:spPr/>
        <p:txBody>
          <a:bodyPr/>
          <a:lstStyle/>
          <a:p>
            <a:fld id="{6113E31D-E2AB-40D1-8B51-AFA5AFEF393A}" type="slidenum">
              <a:rPr lang="en-US" smtClean="0"/>
              <a:t>33</a:t>
            </a:fld>
            <a:endParaRPr lang="en-US" dirty="0"/>
          </a:p>
        </p:txBody>
      </p:sp>
    </p:spTree>
    <p:extLst>
      <p:ext uri="{BB962C8B-B14F-4D97-AF65-F5344CB8AC3E}">
        <p14:creationId xmlns:p14="http://schemas.microsoft.com/office/powerpoint/2010/main" val="30743435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Examples</a:t>
            </a:r>
            <a:endParaRPr lang="en-US" dirty="0"/>
          </a:p>
        </p:txBody>
      </p:sp>
      <p:sp>
        <p:nvSpPr>
          <p:cNvPr id="3" name="Content Placeholder 2"/>
          <p:cNvSpPr>
            <a:spLocks noGrp="1"/>
          </p:cNvSpPr>
          <p:nvPr>
            <p:ph idx="1"/>
          </p:nvPr>
        </p:nvSpPr>
        <p:spPr/>
        <p:txBody>
          <a:bodyPr/>
          <a:lstStyle/>
          <a:p>
            <a:r>
              <a:rPr lang="en-US" dirty="0"/>
              <a:t>JIRA: </a:t>
            </a:r>
            <a:r>
              <a:rPr lang="en-US" dirty="0">
                <a:hlinkClick r:id="rId4"/>
              </a:rPr>
              <a:t>https://</a:t>
            </a:r>
            <a:r>
              <a:rPr lang="en-US" dirty="0" smtClean="0">
                <a:hlinkClick r:id="rId4"/>
              </a:rPr>
              <a:t>www.atlassian.com/software/jira</a:t>
            </a:r>
            <a:endParaRPr lang="en-US" dirty="0" smtClean="0"/>
          </a:p>
          <a:p>
            <a:pPr marL="0" indent="0">
              <a:buNone/>
            </a:pPr>
            <a:endParaRPr lang="en-US" dirty="0"/>
          </a:p>
        </p:txBody>
      </p:sp>
      <p:pic>
        <p:nvPicPr>
          <p:cNvPr id="4" name="Meet JIRA Softwar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8000"/>
          </a:xfrm>
          <a:prstGeom prst="rect">
            <a:avLst/>
          </a:prstGeom>
        </p:spPr>
      </p:pic>
      <p:sp>
        <p:nvSpPr>
          <p:cNvPr id="5" name="Slide Number Placeholder 4"/>
          <p:cNvSpPr>
            <a:spLocks noGrp="1"/>
          </p:cNvSpPr>
          <p:nvPr>
            <p:ph type="sldNum" sz="quarter" idx="12"/>
          </p:nvPr>
        </p:nvSpPr>
        <p:spPr/>
        <p:txBody>
          <a:bodyPr/>
          <a:lstStyle/>
          <a:p>
            <a:fld id="{6113E31D-E2AB-40D1-8B51-AFA5AFEF393A}" type="slidenum">
              <a:rPr lang="en-US" smtClean="0"/>
              <a:t>34</a:t>
            </a:fld>
            <a:endParaRPr lang="en-US" dirty="0"/>
          </a:p>
        </p:txBody>
      </p:sp>
    </p:spTree>
    <p:extLst>
      <p:ext uri="{BB962C8B-B14F-4D97-AF65-F5344CB8AC3E}">
        <p14:creationId xmlns:p14="http://schemas.microsoft.com/office/powerpoint/2010/main" val="20710243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dirty="0" smtClean="0"/>
              <a:t>Nguyên tắc mô hình hóa</a:t>
            </a:r>
            <a:endParaRPr lang="vi-VN" b="1" dirty="0"/>
          </a:p>
        </p:txBody>
      </p:sp>
      <p:sp>
        <p:nvSpPr>
          <p:cNvPr id="3" name="Content Placeholder 2"/>
          <p:cNvSpPr>
            <a:spLocks noGrp="1"/>
          </p:cNvSpPr>
          <p:nvPr>
            <p:ph idx="1"/>
          </p:nvPr>
        </p:nvSpPr>
        <p:spPr/>
        <p:txBody>
          <a:bodyPr/>
          <a:lstStyle/>
          <a:p>
            <a:pPr>
              <a:buFont typeface="Wingdings" charset="2"/>
              <a:buChar char="§"/>
            </a:pPr>
            <a:r>
              <a:rPr lang="vi-VN" dirty="0" smtClean="0"/>
              <a:t>Mô hình hóa những thứ thiết yếu</a:t>
            </a:r>
          </a:p>
          <a:p>
            <a:pPr lvl="1">
              <a:buFont typeface="Wingdings" charset="2"/>
              <a:buChar char="§"/>
            </a:pPr>
            <a:r>
              <a:rPr lang="en-US" dirty="0" err="1" smtClean="0"/>
              <a:t>Không</a:t>
            </a:r>
            <a:r>
              <a:rPr lang="en-US" dirty="0" smtClean="0"/>
              <a:t> </a:t>
            </a:r>
            <a:r>
              <a:rPr lang="en-US" dirty="0" err="1" smtClean="0"/>
              <a:t>nên</a:t>
            </a:r>
            <a:r>
              <a:rPr lang="en-US" dirty="0" smtClean="0"/>
              <a:t> </a:t>
            </a:r>
            <a:r>
              <a:rPr lang="en-US" dirty="0" err="1" smtClean="0"/>
              <a:t>mô</a:t>
            </a:r>
            <a:r>
              <a:rPr lang="en-US" dirty="0" smtClean="0"/>
              <a:t> </a:t>
            </a:r>
            <a:r>
              <a:rPr lang="en-US" dirty="0" err="1" smtClean="0"/>
              <a:t>hình</a:t>
            </a:r>
            <a:r>
              <a:rPr lang="en-US" dirty="0" smtClean="0"/>
              <a:t> </a:t>
            </a:r>
            <a:r>
              <a:rPr lang="en-US" dirty="0" err="1" smtClean="0"/>
              <a:t>hóa</a:t>
            </a:r>
            <a:r>
              <a:rPr lang="en-US" dirty="0" smtClean="0"/>
              <a:t> </a:t>
            </a:r>
            <a:r>
              <a:rPr lang="en-US" dirty="0" err="1" smtClean="0"/>
              <a:t>tất</a:t>
            </a:r>
            <a:r>
              <a:rPr lang="en-US" dirty="0" smtClean="0"/>
              <a:t> </a:t>
            </a:r>
            <a:r>
              <a:rPr lang="en-US" dirty="0" err="1" smtClean="0"/>
              <a:t>cả</a:t>
            </a:r>
            <a:r>
              <a:rPr lang="en-US" dirty="0" smtClean="0"/>
              <a:t> </a:t>
            </a:r>
            <a:r>
              <a:rPr lang="en-US" dirty="0" err="1" smtClean="0"/>
              <a:t>những</a:t>
            </a:r>
            <a:r>
              <a:rPr lang="en-US" dirty="0" smtClean="0"/>
              <a:t> </a:t>
            </a:r>
            <a:r>
              <a:rPr lang="en-US" dirty="0" err="1" smtClean="0"/>
              <a:t>khía</a:t>
            </a:r>
            <a:r>
              <a:rPr lang="en-US" dirty="0" smtClean="0"/>
              <a:t> </a:t>
            </a:r>
            <a:r>
              <a:rPr lang="en-US" dirty="0" err="1" smtClean="0"/>
              <a:t>cạnh</a:t>
            </a:r>
            <a:r>
              <a:rPr lang="en-US" dirty="0" smtClean="0"/>
              <a:t>, </a:t>
            </a:r>
            <a:r>
              <a:rPr lang="en-US" dirty="0" err="1" smtClean="0"/>
              <a:t>tính</a:t>
            </a:r>
            <a:r>
              <a:rPr lang="en-US" dirty="0" smtClean="0"/>
              <a:t> </a:t>
            </a:r>
            <a:r>
              <a:rPr lang="en-US" dirty="0" err="1" smtClean="0"/>
              <a:t>năng</a:t>
            </a:r>
            <a:r>
              <a:rPr lang="en-US" dirty="0" smtClean="0"/>
              <a:t> </a:t>
            </a:r>
            <a:r>
              <a:rPr lang="en-US" dirty="0" err="1" smtClean="0"/>
              <a:t>phần</a:t>
            </a:r>
            <a:r>
              <a:rPr lang="en-US" dirty="0" smtClean="0"/>
              <a:t> </a:t>
            </a:r>
            <a:r>
              <a:rPr lang="en-US" dirty="0" err="1" smtClean="0"/>
              <a:t>mềm</a:t>
            </a:r>
            <a:r>
              <a:rPr lang="en-US" dirty="0" smtClean="0"/>
              <a:t>.</a:t>
            </a:r>
          </a:p>
          <a:p>
            <a:pPr lvl="1">
              <a:buFont typeface="Wingdings" charset="2"/>
              <a:buChar char="§"/>
            </a:pPr>
            <a:r>
              <a:rPr lang="en-US" dirty="0" err="1" smtClean="0"/>
              <a:t>Tập</a:t>
            </a:r>
            <a:r>
              <a:rPr lang="en-US" dirty="0" smtClean="0"/>
              <a:t> </a:t>
            </a:r>
            <a:r>
              <a:rPr lang="en-US" dirty="0" err="1" smtClean="0"/>
              <a:t>trung</a:t>
            </a:r>
            <a:r>
              <a:rPr lang="en-US" dirty="0" smtClean="0"/>
              <a:t> </a:t>
            </a:r>
            <a:r>
              <a:rPr lang="en-US" dirty="0" err="1" smtClean="0"/>
              <a:t>mô</a:t>
            </a:r>
            <a:r>
              <a:rPr lang="en-US" dirty="0" smtClean="0"/>
              <a:t> </a:t>
            </a:r>
            <a:r>
              <a:rPr lang="en-US" dirty="0" err="1" smtClean="0"/>
              <a:t>hình</a:t>
            </a:r>
            <a:r>
              <a:rPr lang="en-US" dirty="0" smtClean="0"/>
              <a:t> </a:t>
            </a:r>
            <a:r>
              <a:rPr lang="en-US" dirty="0" err="1" smtClean="0"/>
              <a:t>hóa</a:t>
            </a:r>
            <a:r>
              <a:rPr lang="en-US" dirty="0" smtClean="0"/>
              <a:t> </a:t>
            </a:r>
            <a:r>
              <a:rPr lang="en-US" dirty="0" err="1" smtClean="0"/>
              <a:t>những</a:t>
            </a:r>
            <a:r>
              <a:rPr lang="en-US" dirty="0" smtClean="0"/>
              <a:t> </a:t>
            </a:r>
            <a:r>
              <a:rPr lang="en-US" dirty="0" err="1" smtClean="0"/>
              <a:t>tính</a:t>
            </a:r>
            <a:r>
              <a:rPr lang="en-US" dirty="0" smtClean="0"/>
              <a:t> </a:t>
            </a:r>
            <a:r>
              <a:rPr lang="en-US" dirty="0" err="1" smtClean="0"/>
              <a:t>năng</a:t>
            </a:r>
            <a:r>
              <a:rPr lang="en-US" dirty="0" smtClean="0"/>
              <a:t> </a:t>
            </a:r>
            <a:r>
              <a:rPr lang="en-US" dirty="0" err="1" smtClean="0"/>
              <a:t>cụ</a:t>
            </a:r>
            <a:r>
              <a:rPr lang="en-US" dirty="0" smtClean="0"/>
              <a:t> </a:t>
            </a:r>
            <a:r>
              <a:rPr lang="en-US" dirty="0" err="1" smtClean="0"/>
              <a:t>thể</a:t>
            </a:r>
            <a:r>
              <a:rPr lang="en-US" dirty="0" smtClean="0"/>
              <a:t>.</a:t>
            </a:r>
          </a:p>
          <a:p>
            <a:pPr lvl="1">
              <a:buFont typeface="Wingdings" charset="2"/>
              <a:buChar char="§"/>
            </a:pPr>
            <a:r>
              <a:rPr lang="en-US" dirty="0" err="1" smtClean="0"/>
              <a:t>Trừu</a:t>
            </a:r>
            <a:r>
              <a:rPr lang="en-US" dirty="0" smtClean="0"/>
              <a:t> </a:t>
            </a:r>
            <a:r>
              <a:rPr lang="en-US" dirty="0" err="1" smtClean="0"/>
              <a:t>tượng</a:t>
            </a:r>
            <a:r>
              <a:rPr lang="en-US" dirty="0" smtClean="0"/>
              <a:t> </a:t>
            </a:r>
            <a:r>
              <a:rPr lang="en-US" dirty="0" err="1" smtClean="0"/>
              <a:t>hóa</a:t>
            </a:r>
            <a:r>
              <a:rPr lang="en-US" dirty="0" smtClean="0"/>
              <a:t> </a:t>
            </a:r>
            <a:r>
              <a:rPr lang="en-US" dirty="0" err="1" smtClean="0"/>
              <a:t>những</a:t>
            </a:r>
            <a:r>
              <a:rPr lang="en-US" dirty="0" smtClean="0"/>
              <a:t> </a:t>
            </a:r>
            <a:r>
              <a:rPr lang="en-US" dirty="0" err="1" smtClean="0"/>
              <a:t>thông</a:t>
            </a:r>
            <a:r>
              <a:rPr lang="en-US" dirty="0" smtClean="0"/>
              <a:t> tin </a:t>
            </a:r>
            <a:r>
              <a:rPr lang="en-US" dirty="0" err="1" smtClean="0"/>
              <a:t>không</a:t>
            </a:r>
            <a:r>
              <a:rPr lang="en-US" dirty="0"/>
              <a:t> </a:t>
            </a:r>
            <a:r>
              <a:rPr lang="en-US" dirty="0" err="1" smtClean="0"/>
              <a:t>cần</a:t>
            </a:r>
            <a:r>
              <a:rPr lang="en-US" dirty="0" smtClean="0"/>
              <a:t> </a:t>
            </a:r>
            <a:r>
              <a:rPr lang="en-US" dirty="0" err="1" smtClean="0"/>
              <a:t>thiết</a:t>
            </a:r>
            <a:r>
              <a:rPr lang="en-US" dirty="0" smtClean="0"/>
              <a:t>.</a:t>
            </a:r>
          </a:p>
          <a:p>
            <a:pPr marL="201168" lvl="1" indent="0">
              <a:buNone/>
            </a:pPr>
            <a:r>
              <a:rPr lang="en-US" dirty="0" smtClean="0">
                <a:sym typeface="Wingdings"/>
              </a:rPr>
              <a:t>	 </a:t>
            </a:r>
            <a:r>
              <a:rPr lang="en-US" dirty="0" err="1" smtClean="0">
                <a:sym typeface="Wingdings"/>
              </a:rPr>
              <a:t>dễ</a:t>
            </a:r>
            <a:r>
              <a:rPr lang="en-US" dirty="0" smtClean="0">
                <a:sym typeface="Wingdings"/>
              </a:rPr>
              <a:t> </a:t>
            </a:r>
            <a:r>
              <a:rPr lang="en-US" dirty="0" err="1" smtClean="0">
                <a:sym typeface="Wingdings"/>
              </a:rPr>
              <a:t>quản</a:t>
            </a:r>
            <a:r>
              <a:rPr lang="en-US" dirty="0" smtClean="0">
                <a:sym typeface="Wingdings"/>
              </a:rPr>
              <a:t> </a:t>
            </a:r>
            <a:r>
              <a:rPr lang="en-US" dirty="0" err="1" smtClean="0">
                <a:sym typeface="Wingdings"/>
              </a:rPr>
              <a:t>lý</a:t>
            </a:r>
            <a:r>
              <a:rPr lang="en-US" dirty="0" smtClean="0">
                <a:sym typeface="Wingdings"/>
              </a:rPr>
              <a:t> </a:t>
            </a:r>
            <a:r>
              <a:rPr lang="en-US" dirty="0" err="1" smtClean="0">
                <a:sym typeface="Wingdings"/>
              </a:rPr>
              <a:t>và</a:t>
            </a:r>
            <a:r>
              <a:rPr lang="en-US" dirty="0" smtClean="0">
                <a:sym typeface="Wingdings"/>
              </a:rPr>
              <a:t> </a:t>
            </a:r>
            <a:r>
              <a:rPr lang="en-US" dirty="0" err="1" smtClean="0">
                <a:sym typeface="Wingdings"/>
              </a:rPr>
              <a:t>dễ</a:t>
            </a:r>
            <a:r>
              <a:rPr lang="en-US" dirty="0" smtClean="0">
                <a:sym typeface="Wingdings"/>
              </a:rPr>
              <a:t> </a:t>
            </a:r>
            <a:r>
              <a:rPr lang="en-US" dirty="0" err="1" smtClean="0">
                <a:sym typeface="Wingdings"/>
              </a:rPr>
              <a:t>sử</a:t>
            </a:r>
            <a:r>
              <a:rPr lang="en-US" dirty="0" smtClean="0">
                <a:sym typeface="Wingdings"/>
              </a:rPr>
              <a:t> </a:t>
            </a:r>
            <a:r>
              <a:rPr lang="en-US" dirty="0" err="1" smtClean="0">
                <a:sym typeface="Wingdings"/>
              </a:rPr>
              <a:t>dụng</a:t>
            </a:r>
            <a:r>
              <a:rPr lang="vi-VN" dirty="0" smtClean="0"/>
              <a:t> </a:t>
            </a:r>
          </a:p>
          <a:p>
            <a:pPr>
              <a:buFont typeface="Wingdings" charset="2"/>
              <a:buChar char="§"/>
            </a:pPr>
            <a:r>
              <a:rPr lang="vi-VN" dirty="0" smtClean="0"/>
              <a:t>Mô hình hóa dưới các góc nhìn khác nhau</a:t>
            </a:r>
          </a:p>
          <a:p>
            <a:pPr lvl="1">
              <a:buFont typeface="Wingdings" charset="2"/>
              <a:buChar char="§"/>
            </a:pPr>
            <a:r>
              <a:rPr lang="vi-VN" dirty="0" smtClean="0"/>
              <a:t>Mỗi góc nhìn có những quy luật để biểu diễn riêng.</a:t>
            </a:r>
          </a:p>
          <a:p>
            <a:pPr lvl="1">
              <a:buFont typeface="Wingdings" charset="2"/>
              <a:buChar char="§"/>
            </a:pPr>
            <a:r>
              <a:rPr lang="vi-VN" dirty="0" smtClean="0"/>
              <a:t>Ví dụ: structural view (góc nhìn cấu trúc), behavioral view (góc nhìn hành vi), organization view (góc nhìn tổ chức),...</a:t>
            </a:r>
          </a:p>
          <a:p>
            <a:pPr>
              <a:buFont typeface="Wingdings" charset="2"/>
              <a:buChar char="§"/>
            </a:pPr>
            <a:r>
              <a:rPr lang="vi-VN" dirty="0" smtClean="0"/>
              <a:t>Giao tiếp hiệu quả với những bên liên quan.</a:t>
            </a:r>
          </a:p>
        </p:txBody>
      </p:sp>
      <p:sp>
        <p:nvSpPr>
          <p:cNvPr id="4" name="Slide Number Placeholder 3"/>
          <p:cNvSpPr>
            <a:spLocks noGrp="1"/>
          </p:cNvSpPr>
          <p:nvPr>
            <p:ph type="sldNum" sz="quarter" idx="12"/>
          </p:nvPr>
        </p:nvSpPr>
        <p:spPr/>
        <p:txBody>
          <a:bodyPr/>
          <a:lstStyle/>
          <a:p>
            <a:fld id="{6113E31D-E2AB-40D1-8B51-AFA5AFEF393A}" type="slidenum">
              <a:rPr lang="en-US" smtClean="0"/>
              <a:t>4</a:t>
            </a:fld>
            <a:endParaRPr lang="en-US" dirty="0"/>
          </a:p>
        </p:txBody>
      </p:sp>
    </p:spTree>
    <p:extLst>
      <p:ext uri="{BB962C8B-B14F-4D97-AF65-F5344CB8AC3E}">
        <p14:creationId xmlns:p14="http://schemas.microsoft.com/office/powerpoint/2010/main" val="377663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dirty="0" smtClean="0"/>
              <a:t>Tính chất và thể hiện của mô hình</a:t>
            </a:r>
            <a:endParaRPr lang="vi-VN" b="1" dirty="0"/>
          </a:p>
        </p:txBody>
      </p:sp>
      <p:sp>
        <p:nvSpPr>
          <p:cNvPr id="3" name="Content Placeholder 2"/>
          <p:cNvSpPr>
            <a:spLocks noGrp="1"/>
          </p:cNvSpPr>
          <p:nvPr>
            <p:ph idx="1"/>
          </p:nvPr>
        </p:nvSpPr>
        <p:spPr/>
        <p:txBody>
          <a:bodyPr/>
          <a:lstStyle/>
          <a:p>
            <a:pPr marL="0" indent="0">
              <a:buNone/>
            </a:pPr>
            <a:r>
              <a:rPr lang="vi-VN" b="1" i="1" dirty="0" smtClean="0"/>
              <a:t>TÍNH CHẤT</a:t>
            </a:r>
          </a:p>
          <a:p>
            <a:pPr>
              <a:buFont typeface="Wingdings" charset="2"/>
              <a:buChar char="§"/>
            </a:pPr>
            <a:r>
              <a:rPr lang="vi-VN" dirty="0" smtClean="0"/>
              <a:t>Tính đầy đủ: là mức độ mà tất cả các yêu cầu đã được thực hiện và xác nhận trong mô hình.</a:t>
            </a:r>
          </a:p>
          <a:p>
            <a:pPr>
              <a:buFont typeface="Wingdings" charset="2"/>
              <a:buChar char="§"/>
            </a:pPr>
            <a:r>
              <a:rPr lang="vi-VN" dirty="0" smtClean="0"/>
              <a:t>Tính nhất quán: Không có sự mâu thuẫn về yêu cầu, ràng buộc, tính năng, thành phần mô tả.  </a:t>
            </a:r>
          </a:p>
          <a:p>
            <a:pPr>
              <a:buFont typeface="Wingdings" charset="2"/>
              <a:buChar char="§"/>
            </a:pPr>
            <a:r>
              <a:rPr lang="en-US" dirty="0" smtClean="0"/>
              <a:t>T</a:t>
            </a:r>
            <a:r>
              <a:rPr lang="vi-VN" dirty="0" smtClean="0"/>
              <a:t>ính đúng đắn: là mức độ đáp ứng được những yêu cầu và thiết kế về đặc điểm kỹ thuật. Không còn những thiếu sót.</a:t>
            </a:r>
            <a:endParaRPr lang="vi-VN" dirty="0"/>
          </a:p>
        </p:txBody>
      </p:sp>
      <p:sp>
        <p:nvSpPr>
          <p:cNvPr id="4" name="Slide Number Placeholder 3"/>
          <p:cNvSpPr>
            <a:spLocks noGrp="1"/>
          </p:cNvSpPr>
          <p:nvPr>
            <p:ph type="sldNum" sz="quarter" idx="12"/>
          </p:nvPr>
        </p:nvSpPr>
        <p:spPr/>
        <p:txBody>
          <a:bodyPr/>
          <a:lstStyle/>
          <a:p>
            <a:fld id="{6113E31D-E2AB-40D1-8B51-AFA5AFEF393A}" type="slidenum">
              <a:rPr lang="en-US" smtClean="0"/>
              <a:t>5</a:t>
            </a:fld>
            <a:endParaRPr lang="en-US" dirty="0"/>
          </a:p>
        </p:txBody>
      </p:sp>
    </p:spTree>
    <p:extLst>
      <p:ext uri="{BB962C8B-B14F-4D97-AF65-F5344CB8AC3E}">
        <p14:creationId xmlns:p14="http://schemas.microsoft.com/office/powerpoint/2010/main" val="12264015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dirty="0" smtClean="0"/>
              <a:t>Tính chất và thể hiện của mô hình</a:t>
            </a:r>
            <a:endParaRPr lang="vi-VN" b="1" dirty="0"/>
          </a:p>
        </p:txBody>
      </p:sp>
      <p:sp>
        <p:nvSpPr>
          <p:cNvPr id="3" name="Content Placeholder 2"/>
          <p:cNvSpPr>
            <a:spLocks noGrp="1"/>
          </p:cNvSpPr>
          <p:nvPr>
            <p:ph idx="1"/>
          </p:nvPr>
        </p:nvSpPr>
        <p:spPr/>
        <p:txBody>
          <a:bodyPr/>
          <a:lstStyle/>
          <a:p>
            <a:r>
              <a:rPr lang="vi-VN" b="1" i="1" dirty="0" smtClean="0"/>
              <a:t>THỂ HIỆN</a:t>
            </a:r>
          </a:p>
          <a:p>
            <a:pPr>
              <a:buFont typeface="Wingdings" charset="2"/>
              <a:buChar char="§"/>
            </a:pPr>
            <a:r>
              <a:rPr lang="vi-VN" dirty="0"/>
              <a:t>B</a:t>
            </a:r>
            <a:r>
              <a:rPr lang="vi-VN" dirty="0" smtClean="0"/>
              <a:t>ằng các thực thể cụ thể hoặc thực thể trừu tượng.</a:t>
            </a:r>
          </a:p>
          <a:p>
            <a:pPr>
              <a:buFont typeface="Wingdings" charset="2"/>
              <a:buChar char="§"/>
            </a:pPr>
            <a:r>
              <a:rPr lang="vi-VN" dirty="0" smtClean="0"/>
              <a:t>Các thực thể được liên kết với nhau bởi: những từ ngữ, đường thẳng,...</a:t>
            </a:r>
          </a:p>
          <a:p>
            <a:pPr>
              <a:buFont typeface="Wingdings" charset="2"/>
              <a:buChar char="§"/>
            </a:pPr>
            <a:r>
              <a:rPr lang="vi-VN" dirty="0" smtClean="0"/>
              <a:t>Các thực thể của mô hình được thể hiện bằng hình ảnh trong những ngôn ngữ mô hình hóa.</a:t>
            </a:r>
          </a:p>
          <a:p>
            <a:pPr>
              <a:buFont typeface="Wingdings" charset="2"/>
              <a:buChar char="§"/>
            </a:pPr>
            <a:r>
              <a:rPr lang="vi-VN" dirty="0" smtClean="0"/>
              <a:t>Ý nghĩa của thực thể được thể hiện qua hình dạng, hoặc thuộc tính bên trong mô hình. </a:t>
            </a:r>
          </a:p>
          <a:p>
            <a:pPr>
              <a:buFont typeface="Wingdings" charset="2"/>
              <a:buChar char="§"/>
            </a:pPr>
            <a:endParaRPr lang="vi-VN" dirty="0"/>
          </a:p>
        </p:txBody>
      </p:sp>
      <p:sp>
        <p:nvSpPr>
          <p:cNvPr id="4" name="Slide Number Placeholder 3"/>
          <p:cNvSpPr>
            <a:spLocks noGrp="1"/>
          </p:cNvSpPr>
          <p:nvPr>
            <p:ph type="sldNum" sz="quarter" idx="12"/>
          </p:nvPr>
        </p:nvSpPr>
        <p:spPr/>
        <p:txBody>
          <a:bodyPr/>
          <a:lstStyle/>
          <a:p>
            <a:fld id="{6113E31D-E2AB-40D1-8B51-AFA5AFEF393A}" type="slidenum">
              <a:rPr lang="en-US" sz="3200" smtClean="0"/>
              <a:t>6</a:t>
            </a:fld>
            <a:endParaRPr lang="en-US" sz="3200" dirty="0"/>
          </a:p>
        </p:txBody>
      </p:sp>
    </p:spTree>
    <p:extLst>
      <p:ext uri="{BB962C8B-B14F-4D97-AF65-F5344CB8AC3E}">
        <p14:creationId xmlns:p14="http://schemas.microsoft.com/office/powerpoint/2010/main" val="1240662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b="1" dirty="0" smtClean="0"/>
              <a:t>Cú pháp, ngữ nghĩa và thực tế</a:t>
            </a:r>
            <a:endParaRPr lang="vi-VN" b="1" dirty="0"/>
          </a:p>
        </p:txBody>
      </p:sp>
      <p:sp>
        <p:nvSpPr>
          <p:cNvPr id="3" name="Content Placeholder 2"/>
          <p:cNvSpPr>
            <a:spLocks noGrp="1"/>
          </p:cNvSpPr>
          <p:nvPr>
            <p:ph idx="1"/>
          </p:nvPr>
        </p:nvSpPr>
        <p:spPr/>
        <p:txBody>
          <a:bodyPr/>
          <a:lstStyle/>
          <a:p>
            <a:pPr>
              <a:buFont typeface="Wingdings" charset="2"/>
              <a:buChar char="§"/>
            </a:pPr>
            <a:r>
              <a:rPr lang="vi-VN" dirty="0" smtClean="0"/>
              <a:t>Syntax: Sử dụng ký hiệu hoặc các cách viết tắt để thể hiện mô hình</a:t>
            </a:r>
          </a:p>
          <a:p>
            <a:pPr lvl="1"/>
            <a:r>
              <a:rPr lang="vi-VN" dirty="0" smtClean="0"/>
              <a:t>Ví dụ: Breath first search (BFS)</a:t>
            </a:r>
            <a:endParaRPr lang="vi-VN" dirty="0"/>
          </a:p>
          <a:p>
            <a:pPr>
              <a:buFont typeface="Wingdings" charset="2"/>
              <a:buChar char="§"/>
            </a:pPr>
            <a:r>
              <a:rPr lang="vi-VN" dirty="0" smtClean="0"/>
              <a:t>Ngữ nghĩa: thể hiện ý nghĩa của các thực thể và các mối liên hệ của chúng trong mô hình.</a:t>
            </a:r>
          </a:p>
          <a:p>
            <a:pPr>
              <a:buFont typeface="Wingdings" charset="2"/>
              <a:buChar char="§"/>
            </a:pPr>
            <a:r>
              <a:rPr lang="vi-VN" smtClean="0"/>
              <a:t>Thực </a:t>
            </a:r>
            <a:r>
              <a:rPr lang="vi-VN" smtClean="0"/>
              <a:t>dụng: </a:t>
            </a:r>
            <a:r>
              <a:rPr lang="vi-VN" dirty="0" smtClean="0"/>
              <a:t>ý nghĩa thực tế, ngữ cảnh và sự hiểu quả của mô hình trong quá trình giao tiếp giữa những người phát triển.</a:t>
            </a:r>
          </a:p>
        </p:txBody>
      </p:sp>
      <p:sp>
        <p:nvSpPr>
          <p:cNvPr id="4" name="Slide Number Placeholder 3"/>
          <p:cNvSpPr>
            <a:spLocks noGrp="1"/>
          </p:cNvSpPr>
          <p:nvPr>
            <p:ph type="sldNum" sz="quarter" idx="12"/>
          </p:nvPr>
        </p:nvSpPr>
        <p:spPr/>
        <p:txBody>
          <a:bodyPr/>
          <a:lstStyle/>
          <a:p>
            <a:fld id="{6113E31D-E2AB-40D1-8B51-AFA5AFEF393A}" type="slidenum">
              <a:rPr lang="en-US" smtClean="0"/>
              <a:t>7</a:t>
            </a:fld>
            <a:endParaRPr lang="en-US" dirty="0"/>
          </a:p>
        </p:txBody>
      </p:sp>
    </p:spTree>
    <p:extLst>
      <p:ext uri="{BB962C8B-B14F-4D97-AF65-F5344CB8AC3E}">
        <p14:creationId xmlns:p14="http://schemas.microsoft.com/office/powerpoint/2010/main" val="13470013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97280" y="286603"/>
            <a:ext cx="10364618" cy="1450757"/>
          </a:xfrm>
        </p:spPr>
        <p:txBody>
          <a:bodyPr>
            <a:normAutofit/>
          </a:bodyPr>
          <a:lstStyle/>
          <a:p>
            <a:r>
              <a:rPr lang="vi-VN" sz="4000" b="1" dirty="0" smtClean="0"/>
              <a:t>Tiền điều kiện, hậu điều kiện và không thay đổi</a:t>
            </a:r>
            <a:endParaRPr lang="vi-VN" sz="4000" b="1" dirty="0"/>
          </a:p>
        </p:txBody>
      </p:sp>
      <p:sp>
        <p:nvSpPr>
          <p:cNvPr id="3" name="Content Placeholder 2"/>
          <p:cNvSpPr>
            <a:spLocks noGrp="1"/>
          </p:cNvSpPr>
          <p:nvPr>
            <p:ph idx="1"/>
          </p:nvPr>
        </p:nvSpPr>
        <p:spPr/>
        <p:txBody>
          <a:bodyPr/>
          <a:lstStyle/>
          <a:p>
            <a:pPr>
              <a:buFont typeface="Wingdings" charset="2"/>
              <a:buChar char="§"/>
            </a:pPr>
            <a:r>
              <a:rPr lang="vi-VN" u="sng" dirty="0" smtClean="0"/>
              <a:t>Tiền điều kiện:</a:t>
            </a:r>
            <a:r>
              <a:rPr lang="vi-VN" dirty="0" smtClean="0"/>
              <a:t> tập hợp những điều kiện cần phải được thực thi trước một phương thức để phương thức đó hoạt động một cách chính xác</a:t>
            </a:r>
          </a:p>
          <a:p>
            <a:pPr>
              <a:buFont typeface="Wingdings" charset="2"/>
              <a:buChar char="§"/>
            </a:pPr>
            <a:r>
              <a:rPr lang="vi-VN" u="sng" dirty="0" smtClean="0"/>
              <a:t>Hậu điều kiện:</a:t>
            </a:r>
            <a:r>
              <a:rPr lang="vi-VN" dirty="0" smtClean="0"/>
              <a:t> </a:t>
            </a:r>
          </a:p>
          <a:p>
            <a:pPr lvl="1">
              <a:buFont typeface="Wingdings" charset="2"/>
              <a:buChar char="§"/>
            </a:pPr>
            <a:r>
              <a:rPr lang="vi-VN" dirty="0" smtClean="0"/>
              <a:t>Tập hợp những điều kiện sẽ được xem như chính xác sau khi thực hiện thành công phương thức.</a:t>
            </a:r>
          </a:p>
          <a:p>
            <a:pPr lvl="1">
              <a:buFont typeface="Wingdings" charset="2"/>
              <a:buChar char="§"/>
            </a:pPr>
            <a:r>
              <a:rPr lang="vi-VN" dirty="0" smtClean="0"/>
              <a:t>Thể hiện cho sự thay đổi trạng thái của phần mềm, tham số sau khi thực thi phương thức.</a:t>
            </a:r>
          </a:p>
          <a:p>
            <a:pPr>
              <a:buFont typeface="Wingdings" charset="2"/>
              <a:buChar char="§"/>
            </a:pPr>
            <a:r>
              <a:rPr lang="vi-VN" u="sng" dirty="0" smtClean="0"/>
              <a:t>Bất biến:</a:t>
            </a:r>
            <a:r>
              <a:rPr lang="vi-VN" dirty="0" smtClean="0"/>
              <a:t> </a:t>
            </a:r>
            <a:r>
              <a:rPr lang="vi-VN" dirty="0" smtClean="0"/>
              <a:t>Tập hợp những điều kiện không bị thay đổi cả trước và sau khi thực thi phương thức.</a:t>
            </a:r>
            <a:endParaRPr lang="vi-VN" u="sng" dirty="0" smtClean="0"/>
          </a:p>
        </p:txBody>
      </p:sp>
      <p:sp>
        <p:nvSpPr>
          <p:cNvPr id="4" name="Slide Number Placeholder 3"/>
          <p:cNvSpPr>
            <a:spLocks noGrp="1"/>
          </p:cNvSpPr>
          <p:nvPr>
            <p:ph type="sldNum" sz="quarter" idx="12"/>
          </p:nvPr>
        </p:nvSpPr>
        <p:spPr/>
        <p:txBody>
          <a:bodyPr/>
          <a:lstStyle/>
          <a:p>
            <a:fld id="{6113E31D-E2AB-40D1-8B51-AFA5AFEF393A}" type="slidenum">
              <a:rPr lang="en-US" smtClean="0"/>
              <a:t>8</a:t>
            </a:fld>
            <a:endParaRPr lang="en-US" dirty="0"/>
          </a:p>
        </p:txBody>
      </p:sp>
    </p:spTree>
    <p:extLst>
      <p:ext uri="{BB962C8B-B14F-4D97-AF65-F5344CB8AC3E}">
        <p14:creationId xmlns:p14="http://schemas.microsoft.com/office/powerpoint/2010/main" val="5258193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smtClean="0"/>
              <a:t>2. Các loại mô hình</a:t>
            </a:r>
            <a:endParaRPr lang="en-US" dirty="0"/>
          </a:p>
        </p:txBody>
      </p:sp>
      <p:sp>
        <p:nvSpPr>
          <p:cNvPr id="3" name="Content Placeholder 2"/>
          <p:cNvSpPr>
            <a:spLocks noGrp="1"/>
          </p:cNvSpPr>
          <p:nvPr>
            <p:ph idx="1"/>
          </p:nvPr>
        </p:nvSpPr>
        <p:spPr/>
        <p:txBody>
          <a:bodyPr>
            <a:normAutofit/>
          </a:bodyPr>
          <a:lstStyle/>
          <a:p>
            <a:pPr algn="just"/>
            <a:r>
              <a:rPr lang="en-US" b="1" smtClean="0"/>
              <a:t>Mô hình thông tin: </a:t>
            </a:r>
            <a:r>
              <a:rPr lang="en-US" smtClean="0"/>
              <a:t>cung cấp một góc nhìn tập trung vào dữ liệu và thông tin. Những mô hình này là sự thể hiện trừu tượng hóa tập các khái niệm, tính chất, mối quan hệ, ràng buộc trên dữ liệu của thực thể.</a:t>
            </a:r>
          </a:p>
          <a:p>
            <a:pPr algn="just"/>
            <a:r>
              <a:rPr lang="en-US" b="1" smtClean="0"/>
              <a:t>Mô hình hành vi: </a:t>
            </a:r>
            <a:r>
              <a:rPr lang="en-US" smtClean="0"/>
              <a:t>xác định và định nghĩa các chức năng của phần mềm.  Có ba dạng cơ bản: máy trạng thái, mô hình dòng điều khiển, mô hình dòng dữ liệu.</a:t>
            </a:r>
          </a:p>
          <a:p>
            <a:pPr algn="just"/>
            <a:r>
              <a:rPr lang="en-US" b="1" smtClean="0"/>
              <a:t>Mô hình kiến trúc: </a:t>
            </a:r>
            <a:r>
              <a:rPr lang="en-US" smtClean="0"/>
              <a:t>minh họa các quan hệ vật lý hoặc logic về thành phần cấu tạo của phần mềm cho nhiều bộ phận khác nhau. Nó thiết lập nên biên của phần mềm với môi trường mà phần mềm đó thực thi.</a:t>
            </a:r>
            <a:endParaRPr lang="en-US" dirty="0" smtClean="0"/>
          </a:p>
        </p:txBody>
      </p:sp>
    </p:spTree>
    <p:extLst>
      <p:ext uri="{BB962C8B-B14F-4D97-AF65-F5344CB8AC3E}">
        <p14:creationId xmlns:p14="http://schemas.microsoft.com/office/powerpoint/2010/main" val="403240805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518</TotalTime>
  <Words>4827</Words>
  <Application>Microsoft Macintosh PowerPoint</Application>
  <PresentationFormat>Widescreen</PresentationFormat>
  <Paragraphs>332</Paragraphs>
  <Slides>34</Slides>
  <Notes>29</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34</vt:i4>
      </vt:variant>
    </vt:vector>
  </HeadingPairs>
  <TitlesOfParts>
    <vt:vector size="41" baseType="lpstr">
      <vt:lpstr>Calibri</vt:lpstr>
      <vt:lpstr>Calibri Light</vt:lpstr>
      <vt:lpstr>Times New Roman</vt:lpstr>
      <vt:lpstr>Wingdings</vt:lpstr>
      <vt:lpstr>ZapfHumnst BT</vt:lpstr>
      <vt:lpstr>Arial</vt:lpstr>
      <vt:lpstr>Retrospect</vt:lpstr>
      <vt:lpstr>Các mô hình và phương pháp trong  Công nghệ phần mềm</vt:lpstr>
      <vt:lpstr>Nội dung</vt:lpstr>
      <vt:lpstr>Mô hình hóa</vt:lpstr>
      <vt:lpstr>Nguyên tắc mô hình hóa</vt:lpstr>
      <vt:lpstr>Tính chất và thể hiện của mô hình</vt:lpstr>
      <vt:lpstr>Tính chất và thể hiện của mô hình</vt:lpstr>
      <vt:lpstr>Cú pháp, ngữ nghĩa và thực tế</vt:lpstr>
      <vt:lpstr>Tiền điều kiện, hậu điều kiện và không thay đổi</vt:lpstr>
      <vt:lpstr>2. Các loại mô hình</vt:lpstr>
      <vt:lpstr>3. Phân tích các mô hình</vt:lpstr>
      <vt:lpstr>3.1 Phân tích sự đầy đủ</vt:lpstr>
      <vt:lpstr>3.2 Phân tích sự thống nhất, chắn chắn</vt:lpstr>
      <vt:lpstr>3.3 Phân tích sự đúng đắn</vt:lpstr>
      <vt:lpstr>3.4 Khả năng theo dõi</vt:lpstr>
      <vt:lpstr>3.5 Phân tích sự tương tác</vt:lpstr>
      <vt:lpstr>Các phương pháp phát triển phần mềm</vt:lpstr>
      <vt:lpstr>Các nhóm phương pháp chính:</vt:lpstr>
      <vt:lpstr>Nhóm phương pháp dựa vào kinh nghiệm</vt:lpstr>
      <vt:lpstr>Nhóm phương pháp dựa vào kinh nghiệm (tiếp)</vt:lpstr>
      <vt:lpstr>Nhóm phương pháp dựa vào kinh nghiệm (tiếp)</vt:lpstr>
      <vt:lpstr>Nhóm phương pháp dựa vào kinh nghiệm (tiếp)</vt:lpstr>
      <vt:lpstr>Nhóm phương pháp dựa vào kinh nghiệm (tiếp)</vt:lpstr>
      <vt:lpstr>Nhóm phương pháp hình thức</vt:lpstr>
      <vt:lpstr>Nhóm phương pháp hình thức (tiếp)</vt:lpstr>
      <vt:lpstr>Nhóm phương pháp hình thức (tiếp)</vt:lpstr>
      <vt:lpstr>Nhóm phương pháp hình thức (tiếp)</vt:lpstr>
      <vt:lpstr>Nhóm phương pháp hình thức (tiếp)</vt:lpstr>
      <vt:lpstr>Nhóm phương pháp sử dụng bản mẫu</vt:lpstr>
      <vt:lpstr>Nhóm phương pháp sử dụng bản mẫu (tiếp)</vt:lpstr>
      <vt:lpstr>Nhóm phương pháp agile</vt:lpstr>
      <vt:lpstr>Nhóm phương pháp agile (tiếp)</vt:lpstr>
      <vt:lpstr>Nhóm phương pháp agile (tiếp)</vt:lpstr>
      <vt:lpstr>Examples</vt:lpstr>
      <vt:lpstr>Examples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Hong Nguyen</dc:creator>
  <cp:lastModifiedBy>Hong Nguyen</cp:lastModifiedBy>
  <cp:revision>88</cp:revision>
  <dcterms:created xsi:type="dcterms:W3CDTF">2015-12-15T14:44:57Z</dcterms:created>
  <dcterms:modified xsi:type="dcterms:W3CDTF">2015-12-16T13:10:47Z</dcterms:modified>
</cp:coreProperties>
</file>

<file path=docProps/thumbnail.jpeg>
</file>